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1" r:id="rId1"/>
  </p:sldMasterIdLst>
  <p:notesMasterIdLst>
    <p:notesMasterId r:id="rId33"/>
  </p:notesMasterIdLst>
  <p:handoutMasterIdLst>
    <p:handoutMasterId r:id="rId34"/>
  </p:handoutMasterIdLst>
  <p:sldIdLst>
    <p:sldId id="256" r:id="rId2"/>
    <p:sldId id="481" r:id="rId3"/>
    <p:sldId id="482" r:id="rId4"/>
    <p:sldId id="483" r:id="rId5"/>
    <p:sldId id="484" r:id="rId6"/>
    <p:sldId id="485" r:id="rId7"/>
    <p:sldId id="450" r:id="rId8"/>
    <p:sldId id="458" r:id="rId9"/>
    <p:sldId id="433" r:id="rId10"/>
    <p:sldId id="434" r:id="rId11"/>
    <p:sldId id="436" r:id="rId12"/>
    <p:sldId id="440" r:id="rId13"/>
    <p:sldId id="474" r:id="rId14"/>
    <p:sldId id="476" r:id="rId15"/>
    <p:sldId id="477" r:id="rId16"/>
    <p:sldId id="478" r:id="rId17"/>
    <p:sldId id="479" r:id="rId18"/>
    <p:sldId id="467" r:id="rId19"/>
    <p:sldId id="464" r:id="rId20"/>
    <p:sldId id="431" r:id="rId21"/>
    <p:sldId id="473" r:id="rId22"/>
    <p:sldId id="480" r:id="rId23"/>
    <p:sldId id="435" r:id="rId24"/>
    <p:sldId id="456" r:id="rId25"/>
    <p:sldId id="470" r:id="rId26"/>
    <p:sldId id="471" r:id="rId27"/>
    <p:sldId id="472" r:id="rId28"/>
    <p:sldId id="468" r:id="rId29"/>
    <p:sldId id="445" r:id="rId30"/>
    <p:sldId id="415" r:id="rId31"/>
    <p:sldId id="426" r:id="rId32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E7402"/>
    <a:srgbClr val="006600"/>
    <a:srgbClr val="003399"/>
    <a:srgbClr val="006DB0"/>
    <a:srgbClr val="0066CC"/>
    <a:srgbClr val="339966"/>
    <a:srgbClr val="73C8F3"/>
    <a:srgbClr val="B3E3FB"/>
    <a:srgbClr val="F0380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9" autoAdjust="0"/>
    <p:restoredTop sz="87230" autoAdjust="0"/>
  </p:normalViewPr>
  <p:slideViewPr>
    <p:cSldViewPr>
      <p:cViewPr varScale="1">
        <p:scale>
          <a:sx n="109" d="100"/>
          <a:sy n="109" d="100"/>
        </p:scale>
        <p:origin x="-15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D79F8AA-849B-49BE-87DA-8C3BFDA546F3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CA4BD78-74E8-4564-AE1C-E04A5C5C3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1" tIns="46676" rIns="93351" bIns="4667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1" tIns="46676" rIns="93351" bIns="4667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EFAE11A-5E9C-4323-A1A9-2613C9470166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60913"/>
            <a:ext cx="551021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1" tIns="46676" rIns="93351" bIns="466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1" tIns="46676" rIns="93351" bIns="4667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51" tIns="46676" rIns="93351" bIns="4667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2C9914F-7D49-4401-B8B7-9BCEB0FC2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F8FAD-C711-4F75-A77F-E82FF3A92680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1E088-E944-4765-B085-156EAD1A2F8C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ru-RU" dirty="0" smtClean="0"/>
              <a:t>Когда-то нам говорили: «ЛИНТЕР? А, знаем, это </a:t>
            </a:r>
            <a:r>
              <a:rPr lang="en-US" dirty="0" smtClean="0"/>
              <a:t>Oracle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и даже называли версию </a:t>
            </a:r>
            <a:r>
              <a:rPr lang="en-US" dirty="0" smtClean="0"/>
              <a:t>Oracle</a:t>
            </a:r>
            <a:r>
              <a:rPr lang="ru-RU" dirty="0" smtClean="0"/>
              <a:t>. Но мы хорошо помним, как специалисты </a:t>
            </a:r>
            <a:r>
              <a:rPr lang="en-US" dirty="0" smtClean="0"/>
              <a:t>Oracle </a:t>
            </a:r>
            <a:r>
              <a:rPr lang="ru-RU" dirty="0" smtClean="0"/>
              <a:t>приходили на наш стенд в Ганновере на выставке </a:t>
            </a:r>
            <a:r>
              <a:rPr lang="en-US" dirty="0" err="1" smtClean="0"/>
              <a:t>CeBIT</a:t>
            </a:r>
            <a:r>
              <a:rPr lang="ru-RU" dirty="0" smtClean="0"/>
              <a:t> в 1995 году</a:t>
            </a:r>
            <a:r>
              <a:rPr lang="en-US" dirty="0" smtClean="0"/>
              <a:t> </a:t>
            </a:r>
            <a:r>
              <a:rPr lang="ru-RU" dirty="0" smtClean="0"/>
              <a:t>и удивлялись такой конструкции, как </a:t>
            </a:r>
            <a:r>
              <a:rPr lang="en-US" dirty="0" smtClean="0"/>
              <a:t>select </a:t>
            </a:r>
            <a:r>
              <a:rPr lang="ru-RU" dirty="0" smtClean="0"/>
              <a:t>во </a:t>
            </a:r>
            <a:r>
              <a:rPr lang="en-US" dirty="0" smtClean="0"/>
              <a:t>from</a:t>
            </a:r>
            <a:r>
              <a:rPr lang="ru-RU" dirty="0" smtClean="0"/>
              <a:t>. Потом эта возможность появилась и в </a:t>
            </a:r>
            <a:r>
              <a:rPr lang="en-US" dirty="0" smtClean="0"/>
              <a:t>Oracle</a:t>
            </a:r>
            <a:r>
              <a:rPr lang="ru-RU" dirty="0" smtClean="0"/>
              <a:t>.</a:t>
            </a:r>
          </a:p>
          <a:p>
            <a:pPr>
              <a:defRPr/>
            </a:pPr>
            <a:r>
              <a:rPr lang="ru-RU" dirty="0" smtClean="0"/>
              <a:t>Через какое-то время, мы узнали, что ЛИНТЕР – это </a:t>
            </a:r>
            <a:r>
              <a:rPr lang="en-US" dirty="0" smtClean="0"/>
              <a:t>MS SQL</a:t>
            </a:r>
            <a:r>
              <a:rPr lang="ru-RU" dirty="0" smtClean="0"/>
              <a:t>. Видимо, пользовательские интерфейсы ЛИНТЕР кому-то напомнили ранние версии </a:t>
            </a:r>
            <a:r>
              <a:rPr lang="en-US" dirty="0" smtClean="0"/>
              <a:t>MS SQL</a:t>
            </a:r>
            <a:r>
              <a:rPr lang="ru-RU" dirty="0" smtClean="0"/>
              <a:t>, а многие люди уверены, что в России ничего хорошего делать не умеют, поэтому в их мозге не укладывался факт, что в Воронеже могут сделать достойного конкурента мировым лидерам.</a:t>
            </a:r>
          </a:p>
          <a:p>
            <a:pPr>
              <a:defRPr/>
            </a:pPr>
            <a:r>
              <a:rPr lang="ru-RU" dirty="0" smtClean="0"/>
              <a:t>В начале этого века институт, поставлявший </a:t>
            </a:r>
            <a:r>
              <a:rPr lang="ru-RU" dirty="0" err="1" smtClean="0"/>
              <a:t>ЛИНТЕР-ВС</a:t>
            </a:r>
            <a:r>
              <a:rPr lang="ru-RU" dirty="0" smtClean="0"/>
              <a:t> 6.0 в войска и военные НИИ решил, что дешевле будет взять свободно распространяемую СУБД. Они реализовали защиту в </a:t>
            </a:r>
            <a:r>
              <a:rPr lang="en-US" dirty="0" smtClean="0"/>
              <a:t>PostgreSQL </a:t>
            </a:r>
            <a:r>
              <a:rPr lang="ru-RU" dirty="0" smtClean="0"/>
              <a:t>и назвали это </a:t>
            </a:r>
            <a:r>
              <a:rPr lang="ru-RU" dirty="0" err="1" smtClean="0"/>
              <a:t>ЛИНТЕР-ВС</a:t>
            </a:r>
            <a:r>
              <a:rPr lang="ru-RU" dirty="0" smtClean="0"/>
              <a:t> 6.0.1. Отсюда и сейчас идёт путаница – что же такое ЛИНТЕР.</a:t>
            </a:r>
          </a:p>
          <a:p>
            <a:pPr>
              <a:defRPr/>
            </a:pPr>
            <a:r>
              <a:rPr lang="ru-RU" dirty="0" smtClean="0"/>
              <a:t>Настоящая история такова. В 1980 году в воронежском НИИ «</a:t>
            </a:r>
            <a:r>
              <a:rPr lang="ru-RU" dirty="0" err="1" smtClean="0"/>
              <a:t>Системпрограмм</a:t>
            </a:r>
            <a:r>
              <a:rPr lang="ru-RU" dirty="0" smtClean="0"/>
              <a:t>» начались исследования по созданию реляционной СУБД. Были созданы такие СУБД, как Барс и </a:t>
            </a:r>
            <a:r>
              <a:rPr lang="ru-RU" dirty="0" err="1" smtClean="0"/>
              <a:t>Интереал</a:t>
            </a:r>
            <a:r>
              <a:rPr lang="ru-RU" dirty="0" smtClean="0"/>
              <a:t>. В 1990 году коллектив исследователей уволился из НИИ и создал компанию РЕЛЭКС, где и была написана СУБД ЛИНТЕР без какого-либо заимствования кода. Просто люди любили свою работу, читали статьи зарубежных учёных, общались на конференциях. В итоге, ЛИНТЕР – это компактная СУБД, рационально использующая вычислительные ресурсы. Именно за это её полюбили японцы. Мы реализовали все требования руководящих документов ФСТЭК по защите от </a:t>
            </a:r>
            <a:r>
              <a:rPr lang="ru-RU" dirty="0" err="1" smtClean="0"/>
              <a:t>НСД</a:t>
            </a:r>
            <a:r>
              <a:rPr lang="ru-RU" dirty="0" smtClean="0"/>
              <a:t> и предоставили исходные коды на сертификацию.</a:t>
            </a:r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B5B98-BED1-43DE-9CD6-3C51E6410DF8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D7D27-1826-43EB-BFC5-76C972D18695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5222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52229" name="Номер слайда 3"/>
          <p:cNvSpPr txBox="1">
            <a:spLocks noGrp="1"/>
          </p:cNvSpPr>
          <p:nvPr/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51" tIns="46676" rIns="93351" bIns="46676" anchor="b"/>
          <a:lstStyle/>
          <a:p>
            <a:pPr algn="r"/>
            <a:fld id="{94653F66-937D-4A59-843E-240D2C594C5C}" type="slidenum">
              <a:rPr lang="en-US" sz="1200"/>
              <a:pPr algn="r"/>
              <a:t>30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5763" y="455613"/>
            <a:ext cx="19510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62600" y="5257800"/>
            <a:ext cx="3200400" cy="1371600"/>
          </a:xfrm>
        </p:spPr>
        <p:txBody>
          <a:bodyPr anchor="b"/>
          <a:lstStyle>
            <a:lvl1pPr marL="0" indent="0" algn="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990600" y="2339975"/>
            <a:ext cx="7772400" cy="1927225"/>
          </a:xfrm>
        </p:spPr>
        <p:txBody>
          <a:bodyPr/>
          <a:lstStyle>
            <a:lvl1pPr algn="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477000"/>
            <a:ext cx="98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921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534400" y="64166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2A74A2"/>
                </a:solidFill>
              </a:defRPr>
            </a:lvl1pPr>
          </a:lstStyle>
          <a:p>
            <a:pPr>
              <a:defRPr/>
            </a:pPr>
            <a:fld id="{5EEFD5AE-63F8-4233-8521-DEF4FDBB2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477000"/>
            <a:ext cx="98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477000"/>
            <a:ext cx="98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534400" y="64166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2A74A2"/>
                </a:solidFill>
              </a:defRPr>
            </a:lvl1pPr>
          </a:lstStyle>
          <a:p>
            <a:pPr>
              <a:defRPr/>
            </a:pPr>
            <a:fld id="{381AFB50-076E-4B4E-A38C-2BAAFBAF5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400800"/>
            <a:ext cx="98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133600"/>
            <a:ext cx="6858000" cy="3810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0"/>
          </p:nvPr>
        </p:nvSpPr>
        <p:spPr>
          <a:xfrm>
            <a:off x="1066800" y="1219200"/>
            <a:ext cx="6858000" cy="762000"/>
          </a:xfrm>
        </p:spPr>
        <p:txBody>
          <a:bodyPr/>
          <a:lstStyle>
            <a:lvl1pPr marL="0" indent="0">
              <a:buNone/>
              <a:defRPr b="0">
                <a:solidFill>
                  <a:srgbClr val="0070C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534400" y="64166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2A74A2"/>
                </a:solidFill>
              </a:defRPr>
            </a:lvl1pPr>
          </a:lstStyle>
          <a:p>
            <a:pPr>
              <a:defRPr/>
            </a:pPr>
            <a:fld id="{5E6E6CF6-604A-4665-A8BC-1071D29B8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477000"/>
            <a:ext cx="98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92163"/>
          </a:xfrm>
        </p:spPr>
        <p:txBody>
          <a:bodyPr/>
          <a:lstStyle>
            <a:lvl1pPr>
              <a:defRPr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1"/>
          <p:cNvSpPr>
            <a:spLocks noGrp="1"/>
          </p:cNvSpPr>
          <p:nvPr>
            <p:ph type="sldNum" idx="10"/>
          </p:nvPr>
        </p:nvSpPr>
        <p:spPr>
          <a:xfrm>
            <a:off x="8534400" y="6416675"/>
            <a:ext cx="455613" cy="363538"/>
          </a:xfrm>
          <a:prstGeom prst="rect">
            <a:avLst/>
          </a:prstGeom>
        </p:spPr>
        <p:txBody>
          <a:bodyPr/>
          <a:lstStyle>
            <a:lvl1pPr defTabSz="914400">
              <a:buSzTx/>
              <a:defRPr>
                <a:cs typeface="Segoe UI" charset="0"/>
              </a:defRPr>
            </a:lvl1pPr>
          </a:lstStyle>
          <a:p>
            <a:pPr>
              <a:defRPr/>
            </a:pPr>
            <a:fld id="{7F4C153D-EA15-4C21-B55A-624346CA0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1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447800"/>
            <a:ext cx="685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36" r:id="rId6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Char char="•"/>
        <a:defRPr sz="2000">
          <a:solidFill>
            <a:srgbClr val="213A55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SzPct val="80000"/>
        <a:buFont typeface="Wingdings" pitchFamily="2" charset="2"/>
        <a:buChar char="§"/>
        <a:defRPr>
          <a:solidFill>
            <a:srgbClr val="213A55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Char char="•"/>
        <a:defRPr sz="1600">
          <a:solidFill>
            <a:srgbClr val="213A55"/>
          </a:solidFill>
          <a:latin typeface="Arial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SzPct val="80000"/>
        <a:buFont typeface="Wingdings" pitchFamily="2" charset="2"/>
        <a:buChar char="§"/>
        <a:defRPr sz="1600">
          <a:solidFill>
            <a:srgbClr val="213A55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Char char="»"/>
        <a:defRPr sz="1600">
          <a:solidFill>
            <a:srgbClr val="213A55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image" Target="../media/image79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0.png"/><Relationship Id="rId4" Type="http://schemas.openxmlformats.org/officeDocument/2006/relationships/image" Target="../media/image105.jpeg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800" b="1" kern="1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Система управления</a:t>
            </a:r>
            <a:br>
              <a:rPr lang="ru-RU" sz="2800" b="1" kern="1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</a:br>
            <a:r>
              <a:rPr lang="ru-RU" sz="2800" b="1" kern="1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базами данных ЛИНТЕР</a:t>
            </a:r>
            <a:endParaRPr lang="en-US" sz="2800" b="1" kern="1200" dirty="0" smtClean="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781800" y="6378575"/>
            <a:ext cx="20574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Воронеж, 2015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57250"/>
            <a:ext cx="8496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Преимущества СУБД ЛИНТЕР</a:t>
            </a:r>
          </a:p>
        </p:txBody>
      </p:sp>
      <p:sp>
        <p:nvSpPr>
          <p:cNvPr id="16388" name="AutoShape 17"/>
          <p:cNvSpPr>
            <a:spLocks noChangeArrowheads="1"/>
          </p:cNvSpPr>
          <p:nvPr/>
        </p:nvSpPr>
        <p:spPr bwMode="auto">
          <a:xfrm>
            <a:off x="1187450" y="1447800"/>
            <a:ext cx="6624638" cy="3887788"/>
          </a:xfrm>
          <a:prstGeom prst="roundRect">
            <a:avLst>
              <a:gd name="adj" fmla="val 4736"/>
            </a:avLst>
          </a:prstGeom>
          <a:noFill/>
          <a:ln w="15875">
            <a:solidFill>
              <a:srgbClr val="2A74A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1403350" y="1735138"/>
            <a:ext cx="1944688" cy="973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МНОГО</a:t>
            </a: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ПЛАТФОРМЕННОСТЬ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492500" y="1735138"/>
            <a:ext cx="1944688" cy="973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ПОВЫШЕННАЯ 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СЕКРЕТНОСТЬ 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5580063" y="1735138"/>
            <a:ext cx="1944687" cy="973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НАДЁЖНОСТЬ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403350" y="2887663"/>
            <a:ext cx="1944688" cy="973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Работа в режиме 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реального времени </a:t>
            </a: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3492500" y="2887663"/>
            <a:ext cx="1944688" cy="973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Простота обучения 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и обслуживания 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3492500" y="4040188"/>
            <a:ext cx="1944688" cy="10080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Отечественная 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разработка, 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обслуживание и 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развитие </a:t>
            </a: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580063" y="2887663"/>
            <a:ext cx="1944687" cy="973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Большой задел уже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работающих на 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ЛИНТЕР систем 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и оборудования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95400" y="1600200"/>
            <a:ext cx="6400800" cy="121920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7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2FBE3436-F939-4A59-916E-BD923E27FA7A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10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581400" y="2286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ru-RU" sz="2000" b="1" dirty="0"/>
              <a:t>     СУБД ЛИНТЕР – это </a:t>
            </a:r>
            <a:r>
              <a:rPr lang="ru-RU" sz="20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единственная</a:t>
            </a:r>
            <a:r>
              <a:rPr lang="ru-RU" sz="2000" b="1" dirty="0"/>
              <a:t> универсальная СУБД данного класса, прошедшая полную процедуру сертификации на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ru-RU" sz="20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     2-й класс </a:t>
            </a:r>
            <a:r>
              <a:rPr lang="ru-RU" sz="2000" b="1" dirty="0"/>
              <a:t>защиты информации от несанкционированного доступа и</a:t>
            </a:r>
            <a:r>
              <a:rPr lang="ru-RU" sz="20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ru-RU" sz="20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     2-й уровень </a:t>
            </a:r>
            <a:r>
              <a:rPr lang="ru-RU" sz="2000" b="1" dirty="0" smtClean="0"/>
              <a:t>контроля отсутствия </a:t>
            </a:r>
            <a:r>
              <a:rPr lang="ru-RU" sz="2000" b="1" dirty="0" err="1"/>
              <a:t>недекларированных</a:t>
            </a:r>
            <a:r>
              <a:rPr lang="ru-RU" sz="2000" b="1" dirty="0"/>
              <a:t> возможностей</a:t>
            </a: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3810000" y="914400"/>
            <a:ext cx="487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ru-RU" sz="2000" b="1" dirty="0"/>
              <a:t>     </a:t>
            </a:r>
            <a:r>
              <a:rPr lang="ru-RU" sz="20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СУБД ЛИНТЕР соответствует отечественным стандартам защиты данных</a:t>
            </a:r>
            <a:r>
              <a:rPr lang="ru-RU" sz="20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3796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ЛИНТЕР сертифицирован ФСТЭК и МО РФ</a:t>
            </a:r>
          </a:p>
        </p:txBody>
      </p:sp>
      <p:sp>
        <p:nvSpPr>
          <p:cNvPr id="17413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7F8AF75E-9F7F-45B8-ADB7-6A405879D652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11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86585" y="5334000"/>
            <a:ext cx="50002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Категории </a:t>
            </a:r>
            <a:r>
              <a:rPr lang="ru-RU" sz="20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защищаемой информации: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622400" y="5810310"/>
            <a:ext cx="7369200" cy="453023"/>
            <a:chOff x="152400" y="5791200"/>
            <a:chExt cx="7369200" cy="453023"/>
          </a:xfrm>
        </p:grpSpPr>
        <p:grpSp>
          <p:nvGrpSpPr>
            <p:cNvPr id="11" name="Группа 10"/>
            <p:cNvGrpSpPr>
              <a:grpSpLocks noChangeAspect="1"/>
            </p:cNvGrpSpPr>
            <p:nvPr/>
          </p:nvGrpSpPr>
          <p:grpSpPr>
            <a:xfrm>
              <a:off x="2667000" y="5791204"/>
              <a:ext cx="2340000" cy="453019"/>
              <a:chOff x="457200" y="5791200"/>
              <a:chExt cx="1981200" cy="4572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7200" y="5867400"/>
                <a:ext cx="1981200" cy="310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rgbClr val="FE7402"/>
                    </a:solidFill>
                  </a:rPr>
                  <a:t>Персональные данные</a:t>
                </a:r>
                <a:endParaRPr lang="ru-RU" sz="1400" b="1" dirty="0">
                  <a:solidFill>
                    <a:srgbClr val="FE7402"/>
                  </a:solidFill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457200" y="5791200"/>
                <a:ext cx="1981200" cy="457200"/>
              </a:xfrm>
              <a:prstGeom prst="roundRect">
                <a:avLst/>
              </a:prstGeom>
              <a:solidFill>
                <a:srgbClr val="FE7402">
                  <a:alpha val="15000"/>
                </a:srgbClr>
              </a:solidFill>
              <a:ln>
                <a:solidFill>
                  <a:srgbClr val="FE7402">
                    <a:alpha val="15000"/>
                  </a:srgbClr>
                </a:solidFill>
              </a:ln>
              <a:scene3d>
                <a:camera prst="orthographicFront"/>
                <a:lightRig rig="threePt" dir="t"/>
              </a:scene3d>
              <a:sp3d extrusionH="247650" contourW="12700">
                <a:bevelT prst="relaxedInset"/>
                <a:contourClr>
                  <a:srgbClr val="FE7402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>
              <a:grpSpLocks noChangeAspect="1"/>
            </p:cNvGrpSpPr>
            <p:nvPr/>
          </p:nvGrpSpPr>
          <p:grpSpPr>
            <a:xfrm>
              <a:off x="152400" y="5791200"/>
              <a:ext cx="2340000" cy="453019"/>
              <a:chOff x="457200" y="5791200"/>
              <a:chExt cx="1981200" cy="45720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57200" y="5867400"/>
                <a:ext cx="1981200" cy="310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rgbClr val="006600"/>
                    </a:solidFill>
                  </a:rPr>
                  <a:t>Коммерческая тайна</a:t>
                </a:r>
                <a:endParaRPr lang="ru-RU" sz="1400" b="1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457200" y="5791200"/>
                <a:ext cx="1981200" cy="457200"/>
              </a:xfrm>
              <a:prstGeom prst="roundRect">
                <a:avLst/>
              </a:prstGeom>
              <a:solidFill>
                <a:srgbClr val="006600">
                  <a:alpha val="15000"/>
                </a:srgbClr>
              </a:solidFill>
              <a:ln>
                <a:solidFill>
                  <a:srgbClr val="006600">
                    <a:alpha val="15000"/>
                  </a:srgbClr>
                </a:solidFill>
              </a:ln>
              <a:scene3d>
                <a:camera prst="orthographicFront"/>
                <a:lightRig rig="threePt" dir="t"/>
              </a:scene3d>
              <a:sp3d extrusionH="247650" contourW="12700">
                <a:bevelT prst="relaxedInset"/>
                <a:contourClr>
                  <a:srgbClr val="0066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" name="Группа 19"/>
            <p:cNvGrpSpPr>
              <a:grpSpLocks noChangeAspect="1"/>
            </p:cNvGrpSpPr>
            <p:nvPr/>
          </p:nvGrpSpPr>
          <p:grpSpPr>
            <a:xfrm>
              <a:off x="5181600" y="5791204"/>
              <a:ext cx="2340000" cy="453019"/>
              <a:chOff x="457200" y="5791200"/>
              <a:chExt cx="1981200" cy="45720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57200" y="5867400"/>
                <a:ext cx="1981200" cy="310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rgbClr val="C00000"/>
                    </a:solidFill>
                  </a:rPr>
                  <a:t>Государственная тайна</a:t>
                </a:r>
                <a:endParaRPr lang="ru-RU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457200" y="5791200"/>
                <a:ext cx="1981200" cy="457200"/>
              </a:xfrm>
              <a:prstGeom prst="roundRect">
                <a:avLst/>
              </a:prstGeom>
              <a:solidFill>
                <a:srgbClr val="C00000">
                  <a:alpha val="15000"/>
                </a:srgbClr>
              </a:solidFill>
              <a:ln>
                <a:solidFill>
                  <a:srgbClr val="C00000">
                    <a:alpha val="15000"/>
                  </a:srgbClr>
                </a:solidFill>
              </a:ln>
              <a:scene3d>
                <a:camera prst="orthographicFront"/>
                <a:lightRig rig="threePt" dir="t"/>
              </a:scene3d>
              <a:sp3d extrusionH="247650" contourW="12700">
                <a:bevelT prst="relaxedInset"/>
                <a:contourClr>
                  <a:srgbClr val="C000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228600" y="914400"/>
            <a:ext cx="3429000" cy="4549559"/>
            <a:chOff x="228600" y="914400"/>
            <a:chExt cx="3429000" cy="4549559"/>
          </a:xfrm>
        </p:grpSpPr>
        <p:pic>
          <p:nvPicPr>
            <p:cNvPr id="17414" name="Рисунок 9" descr="Sertificates_Linter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914400"/>
              <a:ext cx="3429000" cy="4549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Рисунок 23" descr="Сертификат соответствия N2601 до 2018 - mini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200" y="1524000"/>
              <a:ext cx="2743200" cy="381093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Комплекс средств защиты СУБД ЛИНТЕР</a:t>
            </a:r>
          </a:p>
        </p:txBody>
      </p:sp>
      <p:grpSp>
        <p:nvGrpSpPr>
          <p:cNvPr id="19459" name="Группа 51"/>
          <p:cNvGrpSpPr>
            <a:grpSpLocks/>
          </p:cNvGrpSpPr>
          <p:nvPr/>
        </p:nvGrpSpPr>
        <p:grpSpPr bwMode="auto">
          <a:xfrm>
            <a:off x="990600" y="990600"/>
            <a:ext cx="3124200" cy="720725"/>
            <a:chOff x="838200" y="990600"/>
            <a:chExt cx="3124200" cy="720000"/>
          </a:xfrm>
        </p:grpSpPr>
        <p:pic>
          <p:nvPicPr>
            <p:cNvPr id="19477" name="Рисунок 48" descr="79344795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990600"/>
              <a:ext cx="7200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AutoShape 13"/>
            <p:cNvSpPr>
              <a:spLocks noChangeAspect="1" noChangeArrowheads="1"/>
            </p:cNvSpPr>
            <p:nvPr/>
          </p:nvSpPr>
          <p:spPr bwMode="auto">
            <a:xfrm>
              <a:off x="1600200" y="1031833"/>
              <a:ext cx="2362200" cy="648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Подсистема 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дискреционной защиты</a:t>
              </a:r>
            </a:p>
          </p:txBody>
        </p:sp>
      </p:grpSp>
      <p:grpSp>
        <p:nvGrpSpPr>
          <p:cNvPr id="19460" name="Группа 53"/>
          <p:cNvGrpSpPr>
            <a:grpSpLocks/>
          </p:cNvGrpSpPr>
          <p:nvPr/>
        </p:nvGrpSpPr>
        <p:grpSpPr bwMode="auto">
          <a:xfrm>
            <a:off x="5105400" y="1066800"/>
            <a:ext cx="3276600" cy="720725"/>
            <a:chOff x="0" y="3124200"/>
            <a:chExt cx="3276600" cy="720000"/>
          </a:xfrm>
        </p:grpSpPr>
        <p:pic>
          <p:nvPicPr>
            <p:cNvPr id="19475" name="Рисунок 33" descr="Puzzle_ke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124200"/>
              <a:ext cx="107239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AutoShape 13"/>
            <p:cNvSpPr>
              <a:spLocks noChangeAspect="1" noChangeArrowheads="1"/>
            </p:cNvSpPr>
            <p:nvPr/>
          </p:nvSpPr>
          <p:spPr bwMode="auto">
            <a:xfrm>
              <a:off x="914400" y="3124200"/>
              <a:ext cx="2362200" cy="648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Подсистема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мандатной защиты</a:t>
              </a:r>
            </a:p>
          </p:txBody>
        </p:sp>
      </p:grpSp>
      <p:grpSp>
        <p:nvGrpSpPr>
          <p:cNvPr id="19461" name="Группа 55"/>
          <p:cNvGrpSpPr>
            <a:grpSpLocks/>
          </p:cNvGrpSpPr>
          <p:nvPr/>
        </p:nvGrpSpPr>
        <p:grpSpPr bwMode="auto">
          <a:xfrm>
            <a:off x="5638800" y="3124200"/>
            <a:ext cx="3322638" cy="720725"/>
            <a:chOff x="640200" y="5219400"/>
            <a:chExt cx="3322200" cy="720000"/>
          </a:xfrm>
        </p:grpSpPr>
        <p:pic>
          <p:nvPicPr>
            <p:cNvPr id="19473" name="Рисунок 40" descr="Netzwerk_Menschen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200" y="5219400"/>
              <a:ext cx="9600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AutoShape 13"/>
            <p:cNvSpPr>
              <a:spLocks noChangeAspect="1" noChangeArrowheads="1"/>
            </p:cNvSpPr>
            <p:nvPr/>
          </p:nvSpPr>
          <p:spPr bwMode="auto">
            <a:xfrm>
              <a:off x="1600511" y="5219400"/>
              <a:ext cx="2361889" cy="648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Подсистема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аутентификации</a:t>
              </a:r>
            </a:p>
          </p:txBody>
        </p:sp>
      </p:grpSp>
      <p:grpSp>
        <p:nvGrpSpPr>
          <p:cNvPr id="19462" name="Группа 54"/>
          <p:cNvGrpSpPr>
            <a:grpSpLocks/>
          </p:cNvGrpSpPr>
          <p:nvPr/>
        </p:nvGrpSpPr>
        <p:grpSpPr bwMode="auto">
          <a:xfrm>
            <a:off x="838200" y="5181600"/>
            <a:ext cx="3246438" cy="720725"/>
            <a:chOff x="5745600" y="3124200"/>
            <a:chExt cx="3246000" cy="720000"/>
          </a:xfrm>
        </p:grpSpPr>
        <p:pic>
          <p:nvPicPr>
            <p:cNvPr id="19471" name="Рисунок 37" descr="cloud_computing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45600" y="3124200"/>
              <a:ext cx="9600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AutoShape 13"/>
            <p:cNvSpPr>
              <a:spLocks noChangeAspect="1" noChangeArrowheads="1"/>
            </p:cNvSpPr>
            <p:nvPr/>
          </p:nvSpPr>
          <p:spPr bwMode="auto">
            <a:xfrm>
              <a:off x="6686861" y="3124200"/>
              <a:ext cx="2304739" cy="648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Подсистема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защиты ввода-вывода на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внешний носитель</a:t>
              </a:r>
            </a:p>
          </p:txBody>
        </p:sp>
      </p:grpSp>
      <p:grpSp>
        <p:nvGrpSpPr>
          <p:cNvPr id="19463" name="Группа 56"/>
          <p:cNvGrpSpPr>
            <a:grpSpLocks/>
          </p:cNvGrpSpPr>
          <p:nvPr/>
        </p:nvGrpSpPr>
        <p:grpSpPr bwMode="auto">
          <a:xfrm>
            <a:off x="5181600" y="5222875"/>
            <a:ext cx="3352800" cy="720725"/>
            <a:chOff x="5334000" y="5223600"/>
            <a:chExt cx="3352800" cy="720000"/>
          </a:xfrm>
        </p:grpSpPr>
        <p:pic>
          <p:nvPicPr>
            <p:cNvPr id="19469" name="Рисунок 50" descr="3d_data_base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0" y="5223600"/>
              <a:ext cx="99654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AutoShape 13"/>
            <p:cNvSpPr>
              <a:spLocks noChangeAspect="1" noChangeArrowheads="1"/>
            </p:cNvSpPr>
            <p:nvPr/>
          </p:nvSpPr>
          <p:spPr bwMode="auto">
            <a:xfrm>
              <a:off x="6324600" y="5223600"/>
              <a:ext cx="2362200" cy="648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Подсистема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защиты базы данных</a:t>
              </a:r>
            </a:p>
          </p:txBody>
        </p:sp>
      </p:grpSp>
      <p:grpSp>
        <p:nvGrpSpPr>
          <p:cNvPr id="19464" name="Группа 52"/>
          <p:cNvGrpSpPr>
            <a:grpSpLocks/>
          </p:cNvGrpSpPr>
          <p:nvPr/>
        </p:nvGrpSpPr>
        <p:grpSpPr bwMode="auto">
          <a:xfrm>
            <a:off x="152400" y="3124200"/>
            <a:ext cx="3124200" cy="720725"/>
            <a:chOff x="5257800" y="1066800"/>
            <a:chExt cx="3124200" cy="720000"/>
          </a:xfrm>
        </p:grpSpPr>
        <p:sp>
          <p:nvSpPr>
            <p:cNvPr id="25" name="AutoShape 13"/>
            <p:cNvSpPr>
              <a:spLocks noChangeAspect="1" noChangeArrowheads="1"/>
            </p:cNvSpPr>
            <p:nvPr/>
          </p:nvSpPr>
          <p:spPr bwMode="auto">
            <a:xfrm>
              <a:off x="6019800" y="1066800"/>
              <a:ext cx="2362200" cy="648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Подсистема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регистрации</a:t>
              </a:r>
            </a:p>
          </p:txBody>
        </p:sp>
        <p:pic>
          <p:nvPicPr>
            <p:cNvPr id="19468" name="Рисунок 34" descr="rubon113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57800" y="1066800"/>
              <a:ext cx="7200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5" name="Рисунок 5" descr="linter_bast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0263" y="2209800"/>
            <a:ext cx="21923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6EE09DE2-F044-4EDC-AA92-8BF9F42847C1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12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Комплекс средств защиты СУБД ЛИНТЕР</a:t>
            </a:r>
          </a:p>
        </p:txBody>
      </p: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228600" y="2286000"/>
            <a:ext cx="3657600" cy="1295400"/>
            <a:chOff x="228600" y="2286078"/>
            <a:chExt cx="3657600" cy="1295730"/>
          </a:xfrm>
        </p:grpSpPr>
        <p:sp>
          <p:nvSpPr>
            <p:cNvPr id="20490" name="AutoShape 21"/>
            <p:cNvSpPr>
              <a:spLocks noChangeArrowheads="1"/>
            </p:cNvSpPr>
            <p:nvPr/>
          </p:nvSpPr>
          <p:spPr bwMode="auto">
            <a:xfrm>
              <a:off x="228600" y="2286078"/>
              <a:ext cx="2895600" cy="12957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Базовый набор 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дискреционных правил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(идентификация,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аутентификация,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привилегии и роли ...)</a:t>
              </a:r>
            </a:p>
          </p:txBody>
        </p:sp>
        <p:sp>
          <p:nvSpPr>
            <p:cNvPr id="51205" name="AutoShape 15"/>
            <p:cNvSpPr>
              <a:spLocks noChangeArrowheads="1"/>
            </p:cNvSpPr>
            <p:nvPr/>
          </p:nvSpPr>
          <p:spPr bwMode="auto">
            <a:xfrm>
              <a:off x="3124200" y="2819614"/>
              <a:ext cx="762000" cy="304878"/>
            </a:xfrm>
            <a:prstGeom prst="leftArrow">
              <a:avLst>
                <a:gd name="adj1" fmla="val 50000"/>
                <a:gd name="adj2" fmla="val 64995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3" name="Группа 12"/>
          <p:cNvGrpSpPr>
            <a:grpSpLocks/>
          </p:cNvGrpSpPr>
          <p:nvPr/>
        </p:nvGrpSpPr>
        <p:grpSpPr bwMode="auto">
          <a:xfrm>
            <a:off x="5257800" y="2362200"/>
            <a:ext cx="3657600" cy="1295400"/>
            <a:chOff x="5257800" y="2362297"/>
            <a:chExt cx="3657600" cy="1295730"/>
          </a:xfrm>
        </p:grpSpPr>
        <p:sp>
          <p:nvSpPr>
            <p:cNvPr id="4" name="AutoShape 21"/>
            <p:cNvSpPr>
              <a:spLocks noChangeArrowheads="1"/>
            </p:cNvSpPr>
            <p:nvPr/>
          </p:nvSpPr>
          <p:spPr bwMode="auto">
            <a:xfrm>
              <a:off x="6019800" y="2362297"/>
              <a:ext cx="2895600" cy="12957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Расширенный набор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(мандатная защита,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расписание, станции,</a:t>
              </a:r>
            </a:p>
            <a:p>
              <a:pPr algn="ctr">
                <a:defRPr/>
              </a:pPr>
              <a:r>
                <a:rPr lang="ru-RU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аудит...)</a:t>
              </a:r>
            </a:p>
          </p:txBody>
        </p:sp>
        <p:sp>
          <p:nvSpPr>
            <p:cNvPr id="51208" name="AutoShape 15"/>
            <p:cNvSpPr>
              <a:spLocks noChangeArrowheads="1"/>
            </p:cNvSpPr>
            <p:nvPr/>
          </p:nvSpPr>
          <p:spPr bwMode="auto">
            <a:xfrm rot="10800000">
              <a:off x="5257800" y="2819613"/>
              <a:ext cx="762000" cy="304878"/>
            </a:xfrm>
            <a:prstGeom prst="leftArrow">
              <a:avLst>
                <a:gd name="adj1" fmla="val 50000"/>
                <a:gd name="adj2" fmla="val 64995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pic>
        <p:nvPicPr>
          <p:cNvPr id="20485" name="Picture 8" descr="БД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981200"/>
            <a:ext cx="16002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066800" y="4343400"/>
            <a:ext cx="6705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ru-RU" sz="2000" b="1"/>
              <a:t>При попытке доступа метки субъекта сравниваются с метками доступа объекта, таким образом, обеспечивается максимальная гарантия того, что каждый пользователь сможет работать только с теми данными, которые ему доступны.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550863" y="1212850"/>
            <a:ext cx="8135937" cy="4000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КСЗ НСД СУБД ЛИНТЕР состоит из двух частей</a:t>
            </a:r>
            <a:endParaRPr lang="en-US" sz="20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8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AFE55BD2-166B-4899-8418-98B90A7E0E35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13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СУБД ЛИНТЕР: мандатная защита</a:t>
            </a:r>
          </a:p>
        </p:txBody>
      </p:sp>
      <p:sp>
        <p:nvSpPr>
          <p:cNvPr id="22531" name="Rectangle 20"/>
          <p:cNvSpPr>
            <a:spLocks noChangeArrowheads="1"/>
          </p:cNvSpPr>
          <p:nvPr/>
        </p:nvSpPr>
        <p:spPr bwMode="auto">
          <a:xfrm>
            <a:off x="457200" y="9144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ru-RU" b="1"/>
              <a:t>Все пользователи делятся на </a:t>
            </a:r>
            <a:r>
              <a:rPr lang="ru-RU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уровни и группы </a:t>
            </a:r>
            <a:r>
              <a:rPr lang="ru-RU" b="1"/>
              <a:t>в соответствии с уровнем доверия к ним, а так же в соответствии с принадлежностью их к той или иной группе субъектов.</a:t>
            </a:r>
          </a:p>
        </p:txBody>
      </p:sp>
      <p:grpSp>
        <p:nvGrpSpPr>
          <p:cNvPr id="2" name="Группа 19"/>
          <p:cNvGrpSpPr>
            <a:grpSpLocks/>
          </p:cNvGrpSpPr>
          <p:nvPr/>
        </p:nvGrpSpPr>
        <p:grpSpPr bwMode="auto">
          <a:xfrm>
            <a:off x="942975" y="1981200"/>
            <a:ext cx="7058025" cy="4481513"/>
            <a:chOff x="762000" y="2147888"/>
            <a:chExt cx="7058025" cy="4481512"/>
          </a:xfrm>
        </p:grpSpPr>
        <p:sp>
          <p:nvSpPr>
            <p:cNvPr id="22534" name="Rectangle 17"/>
            <p:cNvSpPr>
              <a:spLocks noChangeArrowheads="1"/>
            </p:cNvSpPr>
            <p:nvPr/>
          </p:nvSpPr>
          <p:spPr bwMode="auto">
            <a:xfrm>
              <a:off x="3951288" y="6262688"/>
              <a:ext cx="1144587" cy="36671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>
                  <a:ea typeface="Arial Unicode MS" pitchFamily="34" charset="-128"/>
                  <a:cs typeface="Arial Unicode MS" pitchFamily="34" charset="-128"/>
                </a:rPr>
                <a:t>ГРУППЫ</a:t>
              </a:r>
            </a:p>
          </p:txBody>
        </p:sp>
        <p:sp>
          <p:nvSpPr>
            <p:cNvPr id="22535" name="Rectangle 16"/>
            <p:cNvSpPr>
              <a:spLocks noChangeArrowheads="1"/>
            </p:cNvSpPr>
            <p:nvPr/>
          </p:nvSpPr>
          <p:spPr bwMode="auto">
            <a:xfrm rot="-5400000">
              <a:off x="367506" y="3828257"/>
              <a:ext cx="1158875" cy="36988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>
                  <a:ea typeface="Arial Unicode MS" pitchFamily="34" charset="-128"/>
                  <a:cs typeface="Arial Unicode MS" pitchFamily="34" charset="-128"/>
                </a:rPr>
                <a:t>УРОВНИ</a:t>
              </a:r>
            </a:p>
          </p:txBody>
        </p:sp>
        <p:sp>
          <p:nvSpPr>
            <p:cNvPr id="22536" name="Line 18"/>
            <p:cNvSpPr>
              <a:spLocks noChangeShapeType="1"/>
            </p:cNvSpPr>
            <p:nvPr/>
          </p:nvSpPr>
          <p:spPr bwMode="auto">
            <a:xfrm flipV="1">
              <a:off x="1212850" y="2147888"/>
              <a:ext cx="0" cy="40005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7" name="Line 19"/>
            <p:cNvSpPr>
              <a:spLocks noChangeShapeType="1"/>
            </p:cNvSpPr>
            <p:nvPr/>
          </p:nvSpPr>
          <p:spPr bwMode="auto">
            <a:xfrm flipV="1">
              <a:off x="1212850" y="6146800"/>
              <a:ext cx="6607175" cy="158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5" name="AutoShape 21"/>
            <p:cNvSpPr>
              <a:spLocks noChangeArrowheads="1"/>
            </p:cNvSpPr>
            <p:nvPr/>
          </p:nvSpPr>
          <p:spPr bwMode="auto">
            <a:xfrm rot="-5400000">
              <a:off x="0" y="3886201"/>
              <a:ext cx="3733799" cy="38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F83B7"/>
                </a:gs>
                <a:gs pos="100000">
                  <a:srgbClr val="275B73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1200" dirty="0">
                  <a:latin typeface="Arial" pitchFamily="34" charset="0"/>
                </a:rPr>
                <a:t>       </a:t>
              </a: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Информация отдела №7</a:t>
              </a:r>
            </a:p>
          </p:txBody>
        </p:sp>
        <p:sp>
          <p:nvSpPr>
            <p:cNvPr id="42006" name="AutoShape 22"/>
            <p:cNvSpPr>
              <a:spLocks noChangeArrowheads="1"/>
            </p:cNvSpPr>
            <p:nvPr/>
          </p:nvSpPr>
          <p:spPr bwMode="auto">
            <a:xfrm rot="-5400000">
              <a:off x="609600" y="3886201"/>
              <a:ext cx="3733799" cy="38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F83B7"/>
                </a:gs>
                <a:gs pos="100000">
                  <a:srgbClr val="275B73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1200" dirty="0">
                  <a:latin typeface="Arial" pitchFamily="34" charset="0"/>
                </a:rPr>
                <a:t>       </a:t>
              </a: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Информация отдела №</a:t>
              </a: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21</a:t>
              </a:r>
              <a:endPara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42007" name="AutoShape 23"/>
            <p:cNvSpPr>
              <a:spLocks noChangeArrowheads="1"/>
            </p:cNvSpPr>
            <p:nvPr/>
          </p:nvSpPr>
          <p:spPr bwMode="auto">
            <a:xfrm rot="-5400000">
              <a:off x="1219200" y="3886201"/>
              <a:ext cx="3733799" cy="38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F83B7"/>
                </a:gs>
                <a:gs pos="100000">
                  <a:srgbClr val="275B73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400" dirty="0">
                  <a:latin typeface="Arial" pitchFamily="34" charset="0"/>
                </a:rPr>
                <a:t>          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…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42008" name="AutoShape 24"/>
            <p:cNvSpPr>
              <a:spLocks noChangeArrowheads="1"/>
            </p:cNvSpPr>
            <p:nvPr/>
          </p:nvSpPr>
          <p:spPr bwMode="auto">
            <a:xfrm rot="-5400000">
              <a:off x="3695700" y="2705101"/>
              <a:ext cx="3733799" cy="2743200"/>
            </a:xfrm>
            <a:prstGeom prst="roundRect">
              <a:avLst>
                <a:gd name="adj" fmla="val 2792"/>
              </a:avLst>
            </a:prstGeom>
            <a:gradFill rotWithShape="1">
              <a:gsLst>
                <a:gs pos="0">
                  <a:srgbClr val="2F83B7"/>
                </a:gs>
                <a:gs pos="100000">
                  <a:srgbClr val="275B73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400" dirty="0">
                  <a:latin typeface="Arial" pitchFamily="34" charset="0"/>
                </a:rPr>
                <a:t>         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…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42009" name="AutoShape 25"/>
            <p:cNvSpPr>
              <a:spLocks noChangeArrowheads="1"/>
            </p:cNvSpPr>
            <p:nvPr/>
          </p:nvSpPr>
          <p:spPr bwMode="auto">
            <a:xfrm rot="-5400000">
              <a:off x="5486400" y="3886201"/>
              <a:ext cx="3733799" cy="38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F83B7"/>
                </a:gs>
                <a:gs pos="100000">
                  <a:srgbClr val="275B73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1200" dirty="0">
                  <a:latin typeface="Arial" pitchFamily="34" charset="0"/>
                </a:rPr>
                <a:t>       </a:t>
              </a: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Информация отдела №</a:t>
              </a: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28</a:t>
              </a:r>
              <a:endPara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42010" name="AutoShape 26"/>
            <p:cNvSpPr>
              <a:spLocks noChangeArrowheads="1"/>
            </p:cNvSpPr>
            <p:nvPr/>
          </p:nvSpPr>
          <p:spPr bwMode="auto">
            <a:xfrm>
              <a:off x="1524000" y="2362201"/>
              <a:ext cx="6172200" cy="228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>
                    <a:alpha val="46999"/>
                  </a:srgbClr>
                </a:gs>
                <a:gs pos="100000">
                  <a:srgbClr val="006699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                                 </a:t>
              </a:r>
              <a:r>
                <a:rPr lang="ru-RU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Совершенно секретно</a:t>
              </a:r>
            </a:p>
          </p:txBody>
        </p:sp>
        <p:sp>
          <p:nvSpPr>
            <p:cNvPr id="42011" name="AutoShape 27"/>
            <p:cNvSpPr>
              <a:spLocks noChangeArrowheads="1"/>
            </p:cNvSpPr>
            <p:nvPr/>
          </p:nvSpPr>
          <p:spPr bwMode="auto">
            <a:xfrm>
              <a:off x="1524000" y="2667001"/>
              <a:ext cx="6172200" cy="228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>
                    <a:alpha val="46999"/>
                  </a:srgbClr>
                </a:gs>
                <a:gs pos="100000">
                  <a:srgbClr val="006699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</a:rPr>
                <a:t>                                      </a:t>
              </a:r>
              <a:r>
                <a:rPr lang="ru-RU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Секретно</a:t>
              </a:r>
            </a:p>
          </p:txBody>
        </p:sp>
        <p:sp>
          <p:nvSpPr>
            <p:cNvPr id="42012" name="AutoShape 28"/>
            <p:cNvSpPr>
              <a:spLocks noChangeArrowheads="1"/>
            </p:cNvSpPr>
            <p:nvPr/>
          </p:nvSpPr>
          <p:spPr bwMode="auto">
            <a:xfrm>
              <a:off x="1524000" y="2971801"/>
              <a:ext cx="6172200" cy="228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>
                    <a:alpha val="46999"/>
                  </a:srgbClr>
                </a:gs>
                <a:gs pos="100000">
                  <a:srgbClr val="006699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</a:rPr>
                <a:t>                                       </a:t>
              </a:r>
              <a:r>
                <a:rPr lang="ru-RU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Для служебного пользования</a:t>
              </a:r>
            </a:p>
          </p:txBody>
        </p:sp>
        <p:sp>
          <p:nvSpPr>
            <p:cNvPr id="42013" name="AutoShape 29"/>
            <p:cNvSpPr>
              <a:spLocks noChangeArrowheads="1"/>
            </p:cNvSpPr>
            <p:nvPr/>
          </p:nvSpPr>
          <p:spPr bwMode="auto">
            <a:xfrm>
              <a:off x="1524000" y="3276601"/>
              <a:ext cx="6172200" cy="228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>
                    <a:alpha val="46999"/>
                  </a:srgbClr>
                </a:gs>
                <a:gs pos="100000">
                  <a:srgbClr val="006699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…</a:t>
              </a:r>
            </a:p>
          </p:txBody>
        </p:sp>
        <p:sp>
          <p:nvSpPr>
            <p:cNvPr id="42014" name="AutoShape 30"/>
            <p:cNvSpPr>
              <a:spLocks noChangeArrowheads="1"/>
            </p:cNvSpPr>
            <p:nvPr/>
          </p:nvSpPr>
          <p:spPr bwMode="auto">
            <a:xfrm>
              <a:off x="1524000" y="5638800"/>
              <a:ext cx="6172200" cy="228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>
                    <a:alpha val="46999"/>
                  </a:srgbClr>
                </a:gs>
                <a:gs pos="100000">
                  <a:srgbClr val="006699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</a:rPr>
                <a:t>                                       </a:t>
              </a:r>
              <a:r>
                <a:rPr lang="ru-RU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Общедоступная информация</a:t>
              </a:r>
            </a:p>
          </p:txBody>
        </p:sp>
      </p:grpSp>
      <p:sp>
        <p:nvSpPr>
          <p:cNvPr id="22533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D4D74681-7A8B-42AA-8934-DDBC53A175C6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14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СУБД ЛИНТЕР: мандатная защита</a:t>
            </a:r>
          </a:p>
        </p:txBody>
      </p:sp>
      <p:sp>
        <p:nvSpPr>
          <p:cNvPr id="23555" name="Rectangle 38"/>
          <p:cNvSpPr>
            <a:spLocks noChangeArrowheads="1"/>
          </p:cNvSpPr>
          <p:nvPr/>
        </p:nvSpPr>
        <p:spPr bwMode="auto">
          <a:xfrm>
            <a:off x="457200" y="762000"/>
            <a:ext cx="8229600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Clr>
                <a:srgbClr val="0066CC"/>
              </a:buClr>
            </a:pPr>
            <a:r>
              <a:rPr lang="ru-RU" b="1"/>
              <a:t>Мандатный принцип состоит в </a:t>
            </a:r>
            <a:r>
              <a:rPr lang="ru-RU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сопоставлении меток доступа </a:t>
            </a:r>
          </a:p>
          <a:p>
            <a:pPr algn="ctr" eaLnBrk="0" hangingPunct="0">
              <a:buClr>
                <a:srgbClr val="0066CC"/>
              </a:buClr>
            </a:pPr>
            <a:r>
              <a:rPr lang="ru-RU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субъектов и объектов БД</a:t>
            </a:r>
            <a:r>
              <a:rPr lang="ru-RU" b="1"/>
              <a:t> – вплоть до отдельных полей записи</a:t>
            </a:r>
          </a:p>
        </p:txBody>
      </p:sp>
      <p:grpSp>
        <p:nvGrpSpPr>
          <p:cNvPr id="3" name="Группа 40"/>
          <p:cNvGrpSpPr>
            <a:grpSpLocks/>
          </p:cNvGrpSpPr>
          <p:nvPr/>
        </p:nvGrpSpPr>
        <p:grpSpPr bwMode="auto">
          <a:xfrm>
            <a:off x="1752600" y="1447800"/>
            <a:ext cx="6283325" cy="4953000"/>
            <a:chOff x="1752600" y="1524000"/>
            <a:chExt cx="6283325" cy="4953000"/>
          </a:xfrm>
        </p:grpSpPr>
        <p:sp>
          <p:nvSpPr>
            <p:cNvPr id="23558" name="Rectangle 5"/>
            <p:cNvSpPr>
              <a:spLocks noChangeArrowheads="1"/>
            </p:cNvSpPr>
            <p:nvPr/>
          </p:nvSpPr>
          <p:spPr bwMode="auto">
            <a:xfrm rot="-5400000">
              <a:off x="4056857" y="3612356"/>
              <a:ext cx="3975100" cy="795337"/>
            </a:xfrm>
            <a:prstGeom prst="rect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3399FF"/>
                </a:gs>
              </a:gsLst>
              <a:lin ang="5400000" scaled="1"/>
            </a:gradFill>
            <a:ln w="38100" algn="ctr">
              <a:solidFill>
                <a:srgbClr val="2A74A2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3559" name="Rectangle 6"/>
            <p:cNvSpPr>
              <a:spLocks noChangeArrowheads="1"/>
            </p:cNvSpPr>
            <p:nvPr/>
          </p:nvSpPr>
          <p:spPr bwMode="auto">
            <a:xfrm>
              <a:off x="2457450" y="4408488"/>
              <a:ext cx="5578475" cy="793750"/>
            </a:xfrm>
            <a:prstGeom prst="rect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3399FF"/>
                </a:gs>
              </a:gsLst>
              <a:lin ang="5400000" scaled="1"/>
            </a:gradFill>
            <a:ln w="38100" algn="ctr">
              <a:solidFill>
                <a:srgbClr val="2A74A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457450" y="2817813"/>
              <a:ext cx="5578475" cy="2386012"/>
              <a:chOff x="884" y="1480"/>
              <a:chExt cx="3856" cy="1497"/>
            </a:xfrm>
          </p:grpSpPr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884" y="1480"/>
                <a:ext cx="3856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884" y="1979"/>
                <a:ext cx="3856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884" y="2478"/>
                <a:ext cx="3856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" name="Line 11"/>
              <p:cNvSpPr>
                <a:spLocks noChangeShapeType="1"/>
              </p:cNvSpPr>
              <p:nvPr/>
            </p:nvSpPr>
            <p:spPr bwMode="auto">
              <a:xfrm>
                <a:off x="884" y="2977"/>
                <a:ext cx="3856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 rot="5400000">
              <a:off x="2462213" y="2814637"/>
              <a:ext cx="3975100" cy="2390775"/>
              <a:chOff x="1020" y="1616"/>
              <a:chExt cx="3856" cy="1497"/>
            </a:xfrm>
          </p:grpSpPr>
          <p:sp>
            <p:nvSpPr>
              <p:cNvPr id="23585" name="Line 13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3856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86" name="Line 14"/>
              <p:cNvSpPr>
                <a:spLocks noChangeShapeType="1"/>
              </p:cNvSpPr>
              <p:nvPr/>
            </p:nvSpPr>
            <p:spPr bwMode="auto">
              <a:xfrm>
                <a:off x="1020" y="2115"/>
                <a:ext cx="3856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87" name="Line 15"/>
              <p:cNvSpPr>
                <a:spLocks noChangeShapeType="1"/>
              </p:cNvSpPr>
              <p:nvPr/>
            </p:nvSpPr>
            <p:spPr bwMode="auto">
              <a:xfrm>
                <a:off x="1020" y="2614"/>
                <a:ext cx="3856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88" name="Line 16"/>
              <p:cNvSpPr>
                <a:spLocks noChangeShapeType="1"/>
              </p:cNvSpPr>
              <p:nvPr/>
            </p:nvSpPr>
            <p:spPr bwMode="auto">
              <a:xfrm>
                <a:off x="1020" y="3113"/>
                <a:ext cx="3856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562" name="Line 17"/>
            <p:cNvSpPr>
              <a:spLocks noChangeShapeType="1"/>
            </p:cNvSpPr>
            <p:nvPr/>
          </p:nvSpPr>
          <p:spPr bwMode="auto">
            <a:xfrm rot="5400000">
              <a:off x="5251450" y="4010025"/>
              <a:ext cx="3975100" cy="0"/>
            </a:xfrm>
            <a:prstGeom prst="line">
              <a:avLst/>
            </a:prstGeom>
            <a:noFill/>
            <a:ln w="38100">
              <a:solidFill>
                <a:srgbClr val="2A74A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3" name="Line 18"/>
            <p:cNvSpPr>
              <a:spLocks noChangeShapeType="1"/>
            </p:cNvSpPr>
            <p:nvPr/>
          </p:nvSpPr>
          <p:spPr bwMode="auto">
            <a:xfrm rot="5400000">
              <a:off x="4454525" y="4010025"/>
              <a:ext cx="3975100" cy="0"/>
            </a:xfrm>
            <a:prstGeom prst="line">
              <a:avLst/>
            </a:prstGeom>
            <a:noFill/>
            <a:ln w="38100">
              <a:solidFill>
                <a:srgbClr val="2A74A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4" name="Line 19"/>
            <p:cNvSpPr>
              <a:spLocks noChangeShapeType="1"/>
            </p:cNvSpPr>
            <p:nvPr/>
          </p:nvSpPr>
          <p:spPr bwMode="auto">
            <a:xfrm rot="5400000">
              <a:off x="3657600" y="4010025"/>
              <a:ext cx="3975100" cy="0"/>
            </a:xfrm>
            <a:prstGeom prst="line">
              <a:avLst/>
            </a:prstGeom>
            <a:noFill/>
            <a:ln w="38100">
              <a:solidFill>
                <a:srgbClr val="2A74A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2457450" y="4505325"/>
              <a:ext cx="5578475" cy="568325"/>
              <a:chOff x="884" y="2568"/>
              <a:chExt cx="3493" cy="363"/>
            </a:xfrm>
          </p:grpSpPr>
          <p:sp>
            <p:nvSpPr>
              <p:cNvPr id="23580" name="Line 21"/>
              <p:cNvSpPr>
                <a:spLocks noChangeShapeType="1"/>
              </p:cNvSpPr>
              <p:nvPr/>
            </p:nvSpPr>
            <p:spPr bwMode="auto">
              <a:xfrm>
                <a:off x="884" y="2568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81" name="Line 22"/>
              <p:cNvSpPr>
                <a:spLocks noChangeShapeType="1"/>
              </p:cNvSpPr>
              <p:nvPr/>
            </p:nvSpPr>
            <p:spPr bwMode="auto">
              <a:xfrm>
                <a:off x="884" y="2659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82" name="Line 23"/>
              <p:cNvSpPr>
                <a:spLocks noChangeShapeType="1"/>
              </p:cNvSpPr>
              <p:nvPr/>
            </p:nvSpPr>
            <p:spPr bwMode="auto">
              <a:xfrm>
                <a:off x="884" y="2750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83" name="Line 24"/>
              <p:cNvSpPr>
                <a:spLocks noChangeShapeType="1"/>
              </p:cNvSpPr>
              <p:nvPr/>
            </p:nvSpPr>
            <p:spPr bwMode="auto">
              <a:xfrm>
                <a:off x="884" y="2840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84" name="Line 25"/>
              <p:cNvSpPr>
                <a:spLocks noChangeShapeType="1"/>
              </p:cNvSpPr>
              <p:nvPr/>
            </p:nvSpPr>
            <p:spPr bwMode="auto">
              <a:xfrm>
                <a:off x="884" y="2931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566" name="AutoShape 26"/>
            <p:cNvSpPr>
              <a:spLocks noChangeArrowheads="1"/>
            </p:cNvSpPr>
            <p:nvPr/>
          </p:nvSpPr>
          <p:spPr bwMode="auto">
            <a:xfrm>
              <a:off x="2457450" y="2022475"/>
              <a:ext cx="5578475" cy="3975100"/>
            </a:xfrm>
            <a:prstGeom prst="roundRect">
              <a:avLst>
                <a:gd name="adj" fmla="val 4880"/>
              </a:avLst>
            </a:prstGeom>
            <a:noFill/>
            <a:ln w="38100" algn="ctr">
              <a:solidFill>
                <a:srgbClr val="2A74A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" name="Group 28"/>
            <p:cNvGrpSpPr>
              <a:grpSpLocks/>
            </p:cNvGrpSpPr>
            <p:nvPr/>
          </p:nvGrpSpPr>
          <p:grpSpPr bwMode="auto">
            <a:xfrm rot="5400000">
              <a:off x="4046538" y="3724275"/>
              <a:ext cx="3975100" cy="571500"/>
              <a:chOff x="884" y="2568"/>
              <a:chExt cx="3493" cy="363"/>
            </a:xfrm>
          </p:grpSpPr>
          <p:sp>
            <p:nvSpPr>
              <p:cNvPr id="23575" name="Line 29"/>
              <p:cNvSpPr>
                <a:spLocks noChangeShapeType="1"/>
              </p:cNvSpPr>
              <p:nvPr/>
            </p:nvSpPr>
            <p:spPr bwMode="auto">
              <a:xfrm>
                <a:off x="884" y="2568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76" name="Line 30"/>
              <p:cNvSpPr>
                <a:spLocks noChangeShapeType="1"/>
              </p:cNvSpPr>
              <p:nvPr/>
            </p:nvSpPr>
            <p:spPr bwMode="auto">
              <a:xfrm>
                <a:off x="884" y="2659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77" name="Line 31"/>
              <p:cNvSpPr>
                <a:spLocks noChangeShapeType="1"/>
              </p:cNvSpPr>
              <p:nvPr/>
            </p:nvSpPr>
            <p:spPr bwMode="auto">
              <a:xfrm>
                <a:off x="884" y="2750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78" name="Line 32"/>
              <p:cNvSpPr>
                <a:spLocks noChangeShapeType="1"/>
              </p:cNvSpPr>
              <p:nvPr/>
            </p:nvSpPr>
            <p:spPr bwMode="auto">
              <a:xfrm>
                <a:off x="884" y="2840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79" name="Line 33"/>
              <p:cNvSpPr>
                <a:spLocks noChangeShapeType="1"/>
              </p:cNvSpPr>
              <p:nvPr/>
            </p:nvSpPr>
            <p:spPr bwMode="auto">
              <a:xfrm>
                <a:off x="884" y="2931"/>
                <a:ext cx="3493" cy="0"/>
              </a:xfrm>
              <a:prstGeom prst="line">
                <a:avLst/>
              </a:prstGeom>
              <a:noFill/>
              <a:ln w="38100">
                <a:solidFill>
                  <a:srgbClr val="2A74A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568" name="Rectangle 34"/>
            <p:cNvSpPr>
              <a:spLocks noChangeArrowheads="1"/>
            </p:cNvSpPr>
            <p:nvPr/>
          </p:nvSpPr>
          <p:spPr bwMode="auto">
            <a:xfrm>
              <a:off x="5889625" y="4791075"/>
              <a:ext cx="142875" cy="139700"/>
            </a:xfrm>
            <a:prstGeom prst="rect">
              <a:avLst/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317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b="1">
                <a:solidFill>
                  <a:schemeClr val="bg1"/>
                </a:solidFill>
              </a:endParaRPr>
            </a:p>
          </p:txBody>
        </p:sp>
        <p:sp>
          <p:nvSpPr>
            <p:cNvPr id="23592" name="AutoShape 40"/>
            <p:cNvSpPr>
              <a:spLocks noChangeArrowheads="1"/>
            </p:cNvSpPr>
            <p:nvPr/>
          </p:nvSpPr>
          <p:spPr bwMode="auto">
            <a:xfrm>
              <a:off x="2362200" y="6096000"/>
              <a:ext cx="3429000" cy="38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254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ru-RU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Поле</a:t>
              </a:r>
              <a:r>
                <a:rPr lang="ru-RU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(снабжено меткой)</a:t>
              </a:r>
              <a:endParaRPr lang="ru-RU">
                <a:latin typeface="Arial" pitchFamily="34" charset="0"/>
              </a:endParaRPr>
            </a:p>
          </p:txBody>
        </p:sp>
        <p:cxnSp>
          <p:nvCxnSpPr>
            <p:cNvPr id="23570" name="AutoShape 41"/>
            <p:cNvCxnSpPr>
              <a:cxnSpLocks noChangeShapeType="1"/>
              <a:stCxn id="23592" idx="3"/>
              <a:endCxn id="23568" idx="2"/>
            </p:cNvCxnSpPr>
            <p:nvPr/>
          </p:nvCxnSpPr>
          <p:spPr bwMode="auto">
            <a:xfrm flipV="1">
              <a:off x="5791200" y="4946650"/>
              <a:ext cx="169863" cy="1339850"/>
            </a:xfrm>
            <a:prstGeom prst="bentConnector2">
              <a:avLst/>
            </a:prstGeom>
            <a:noFill/>
            <a:ln w="19050">
              <a:solidFill>
                <a:srgbClr val="006600"/>
              </a:solidFill>
              <a:miter lim="800000"/>
              <a:headEnd/>
              <a:tailEnd/>
            </a:ln>
          </p:spPr>
        </p:cxnSp>
        <p:sp>
          <p:nvSpPr>
            <p:cNvPr id="23594" name="AutoShape 42"/>
            <p:cNvSpPr>
              <a:spLocks noChangeArrowheads="1"/>
            </p:cNvSpPr>
            <p:nvPr/>
          </p:nvSpPr>
          <p:spPr bwMode="auto">
            <a:xfrm>
              <a:off x="2362200" y="1524000"/>
              <a:ext cx="3429000" cy="38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254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Столбец</a:t>
              </a: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(снабжен меткой)</a:t>
              </a:r>
            </a:p>
          </p:txBody>
        </p:sp>
        <p:cxnSp>
          <p:nvCxnSpPr>
            <p:cNvPr id="23572" name="AutoShape 43"/>
            <p:cNvCxnSpPr>
              <a:cxnSpLocks noChangeShapeType="1"/>
              <a:stCxn id="23594" idx="3"/>
            </p:cNvCxnSpPr>
            <p:nvPr/>
          </p:nvCxnSpPr>
          <p:spPr bwMode="auto">
            <a:xfrm>
              <a:off x="5791200" y="1714500"/>
              <a:ext cx="144463" cy="647700"/>
            </a:xfrm>
            <a:prstGeom prst="bentConnector2">
              <a:avLst/>
            </a:prstGeom>
            <a:noFill/>
            <a:ln w="19050">
              <a:solidFill>
                <a:srgbClr val="006600"/>
              </a:solidFill>
              <a:miter lim="800000"/>
              <a:headEnd/>
              <a:tailEnd/>
            </a:ln>
          </p:spPr>
        </p:cxnSp>
        <p:sp>
          <p:nvSpPr>
            <p:cNvPr id="23596" name="AutoShape 44"/>
            <p:cNvSpPr>
              <a:spLocks noChangeArrowheads="1"/>
            </p:cNvSpPr>
            <p:nvPr/>
          </p:nvSpPr>
          <p:spPr bwMode="auto">
            <a:xfrm rot="16200000">
              <a:off x="342900" y="2933700"/>
              <a:ext cx="3200400" cy="38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254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Строка </a:t>
              </a: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(снабжена меткой)</a:t>
              </a:r>
            </a:p>
          </p:txBody>
        </p:sp>
        <p:cxnSp>
          <p:nvCxnSpPr>
            <p:cNvPr id="23574" name="AutoShape 47"/>
            <p:cNvCxnSpPr>
              <a:cxnSpLocks noChangeShapeType="1"/>
              <a:stCxn id="23596" idx="1"/>
            </p:cNvCxnSpPr>
            <p:nvPr/>
          </p:nvCxnSpPr>
          <p:spPr bwMode="auto">
            <a:xfrm rot="16200000" flipH="1">
              <a:off x="2368550" y="4298950"/>
              <a:ext cx="101600" cy="952500"/>
            </a:xfrm>
            <a:prstGeom prst="bentConnector2">
              <a:avLst/>
            </a:prstGeom>
            <a:noFill/>
            <a:ln w="19050">
              <a:solidFill>
                <a:srgbClr val="006600"/>
              </a:solidFill>
              <a:miter lim="800000"/>
              <a:headEnd/>
              <a:tailEnd/>
            </a:ln>
          </p:spPr>
        </p:cxnSp>
      </p:grpSp>
      <p:sp>
        <p:nvSpPr>
          <p:cNvPr id="23557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0E6EE5BB-6EB1-4F0E-AC11-829110D967F0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15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847725" y="4356100"/>
            <a:ext cx="2447925" cy="4746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85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Пользователь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847725" y="4986338"/>
            <a:ext cx="2447925" cy="4746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CC"/>
              </a:gs>
              <a:gs pos="100000">
                <a:srgbClr val="006699"/>
              </a:gs>
            </a:gsLst>
            <a:lin ang="5400000" scaled="1"/>
          </a:gradFill>
          <a:ln w="285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Пользователь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727450" y="4313238"/>
            <a:ext cx="5111750" cy="10969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/>
              <a:t>SELECT AVG(”</a:t>
            </a:r>
            <a:r>
              <a:rPr lang="ru-RU" sz="2200" b="1"/>
              <a:t>Зарплата</a:t>
            </a:r>
            <a:r>
              <a:rPr lang="en-US" sz="2200" b="1"/>
              <a:t>”)</a:t>
            </a:r>
          </a:p>
          <a:p>
            <a:r>
              <a:rPr lang="en-US" sz="2200" b="1"/>
              <a:t>FROM    ”</a:t>
            </a:r>
            <a:r>
              <a:rPr lang="ru-RU" sz="2200" b="1"/>
              <a:t>Завод ОГОНЕК</a:t>
            </a:r>
            <a:r>
              <a:rPr lang="en-US" sz="2200" b="1"/>
              <a:t>”</a:t>
            </a:r>
          </a:p>
          <a:p>
            <a:r>
              <a:rPr lang="en-US" sz="2200" b="1"/>
              <a:t>WHERE ”</a:t>
            </a:r>
            <a:r>
              <a:rPr lang="ru-RU" sz="2200" b="1"/>
              <a:t>Должность</a:t>
            </a:r>
            <a:r>
              <a:rPr lang="en-US" sz="2200" b="1"/>
              <a:t>” </a:t>
            </a:r>
            <a:r>
              <a:rPr lang="ru-RU" sz="2200" b="1"/>
              <a:t>=</a:t>
            </a:r>
            <a:r>
              <a:rPr lang="en-US" sz="2200" b="1"/>
              <a:t>‘</a:t>
            </a:r>
            <a:r>
              <a:rPr lang="ru-RU" sz="2200" b="1"/>
              <a:t>Инженер</a:t>
            </a:r>
            <a:r>
              <a:rPr lang="en-US" sz="2200" b="1"/>
              <a:t>‘</a:t>
            </a:r>
            <a:endParaRPr lang="ru-RU" sz="2200" b="1"/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auto">
          <a:xfrm flipH="1">
            <a:off x="2430463" y="3778250"/>
            <a:ext cx="3024187" cy="525463"/>
          </a:xfrm>
          <a:prstGeom prst="curvedDownArrow">
            <a:avLst>
              <a:gd name="adj1" fmla="val 115106"/>
              <a:gd name="adj2" fmla="val 230211"/>
              <a:gd name="adj3" fmla="val 33333"/>
            </a:avLst>
          </a:prstGeom>
          <a:gradFill rotWithShape="1">
            <a:gsLst>
              <a:gs pos="0">
                <a:srgbClr val="00CC66"/>
              </a:gs>
              <a:gs pos="100000">
                <a:srgbClr val="006600"/>
              </a:gs>
            </a:gsLst>
            <a:lin ang="5400000" scaled="1"/>
          </a:gradFill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66" name="AutoShape 6"/>
          <p:cNvSpPr>
            <a:spLocks noChangeArrowheads="1"/>
          </p:cNvSpPr>
          <p:nvPr/>
        </p:nvSpPr>
        <p:spPr bwMode="auto">
          <a:xfrm flipH="1" flipV="1">
            <a:off x="2430463" y="5513388"/>
            <a:ext cx="3024187" cy="525462"/>
          </a:xfrm>
          <a:prstGeom prst="curvedDownArrow">
            <a:avLst>
              <a:gd name="adj1" fmla="val 115106"/>
              <a:gd name="adj2" fmla="val 230212"/>
              <a:gd name="adj3" fmla="val 33333"/>
            </a:avLst>
          </a:prstGeom>
          <a:gradFill rotWithShape="1">
            <a:gsLst>
              <a:gs pos="0">
                <a:srgbClr val="00CC66"/>
              </a:gs>
              <a:gs pos="100000">
                <a:srgbClr val="006600"/>
              </a:gs>
            </a:gsLst>
            <a:lin ang="5400000" scaled="1"/>
          </a:gradFill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67" name="AutoShape 7"/>
          <p:cNvSpPr>
            <a:spLocks noChangeArrowheads="1"/>
          </p:cNvSpPr>
          <p:nvPr/>
        </p:nvSpPr>
        <p:spPr bwMode="auto">
          <a:xfrm>
            <a:off x="1066800" y="3536950"/>
            <a:ext cx="1582738" cy="577850"/>
          </a:xfrm>
          <a:prstGeom prst="wedgeRoundRectCallout">
            <a:avLst>
              <a:gd name="adj1" fmla="val 46690"/>
              <a:gd name="adj2" fmla="val 75824"/>
              <a:gd name="adj3" fmla="val 16667"/>
            </a:avLst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12000.00</a:t>
            </a:r>
          </a:p>
        </p:txBody>
      </p:sp>
      <p:sp>
        <p:nvSpPr>
          <p:cNvPr id="66568" name="AutoShape 8"/>
          <p:cNvSpPr>
            <a:spLocks noChangeArrowheads="1"/>
          </p:cNvSpPr>
          <p:nvPr/>
        </p:nvSpPr>
        <p:spPr bwMode="auto">
          <a:xfrm>
            <a:off x="1066800" y="5715000"/>
            <a:ext cx="1582738" cy="577850"/>
          </a:xfrm>
          <a:prstGeom prst="wedgeRoundRectCallout">
            <a:avLst>
              <a:gd name="adj1" fmla="val 49699"/>
              <a:gd name="adj2" fmla="val -76375"/>
              <a:gd name="adj3" fmla="val 16667"/>
            </a:avLst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2345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.00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95288" y="990600"/>
            <a:ext cx="8229600" cy="2362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66CC"/>
              </a:buClr>
              <a:buFontTx/>
              <a:buChar char="•"/>
            </a:pPr>
            <a:r>
              <a:rPr lang="ru-RU" b="1"/>
              <a:t>Предметом защиты становится не только непосредственно сама информация, но так же </a:t>
            </a:r>
            <a:r>
              <a:rPr lang="ru-RU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защищаются и другие интегрированные показатели</a:t>
            </a:r>
            <a:r>
              <a:rPr lang="ru-RU" b="1"/>
              <a:t>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66CC"/>
              </a:buClr>
              <a:buFontTx/>
              <a:buChar char="•"/>
            </a:pPr>
            <a:r>
              <a:rPr lang="ru-RU" b="1"/>
              <a:t>Все агрегаты (сумма, среднее, минимум, максимум и т.п.) ЛИНТЕР так же подсчитывает в соответствии с метками секретности.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66CC"/>
              </a:buClr>
              <a:buFontTx/>
              <a:buChar char="•"/>
            </a:pPr>
            <a:r>
              <a:rPr lang="ru-RU" b="1"/>
              <a:t>Поэтому приложение получит непротиворечивые данные строго в соответствии со статусом (меткой) того, кто этим приложением пользуется.</a:t>
            </a:r>
          </a:p>
        </p:txBody>
      </p:sp>
      <p:sp>
        <p:nvSpPr>
          <p:cNvPr id="28682" name="Text Box 1"/>
          <p:cNvSpPr txBox="1">
            <a:spLocks noChangeArrowheads="1"/>
          </p:cNvSpPr>
          <p:nvPr/>
        </p:nvSpPr>
        <p:spPr bwMode="auto">
          <a:xfrm>
            <a:off x="315913" y="152400"/>
            <a:ext cx="8447087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Секретность, видимость, интегрированные показатели</a:t>
            </a:r>
          </a:p>
        </p:txBody>
      </p:sp>
      <p:sp>
        <p:nvSpPr>
          <p:cNvPr id="25611" name="Номер слайда 1"/>
          <p:cNvSpPr txBox="1">
            <a:spLocks/>
          </p:cNvSpPr>
          <p:nvPr/>
        </p:nvSpPr>
        <p:spPr bwMode="auto">
          <a:xfrm>
            <a:off x="8534400" y="6400800"/>
            <a:ext cx="45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BE5F288D-F5D2-49BD-AFD0-837550B949F8}" type="slidenum">
              <a:rPr lang="ru-RU" sz="1200">
                <a:solidFill>
                  <a:srgbClr val="2A74A2"/>
                </a:solidFill>
                <a:cs typeface="Segoe UI" pitchFamily="34" charset="0"/>
              </a:rPr>
              <a:pPr algn="ctr"/>
              <a:t>16</a:t>
            </a:fld>
            <a:endParaRPr lang="ru-RU" sz="120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  <p:bldP spid="66565" grpId="0" animBg="1"/>
      <p:bldP spid="665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762000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Преобразование базы данных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04800" y="1295400"/>
            <a:ext cx="5791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  <a:buClr>
                <a:srgbClr val="0066CC"/>
              </a:buClr>
              <a:buFontTx/>
              <a:buChar char="•"/>
            </a:pPr>
            <a:r>
              <a:rPr lang="ru-RU" sz="2000" b="1"/>
              <a:t>В СУБД ЛИНТЕР предусмотрена </a:t>
            </a: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защита данных от физической кражи</a:t>
            </a:r>
            <a:r>
              <a:rPr lang="ru-RU" sz="2000" b="1"/>
              <a:t> БД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0066CC"/>
              </a:buClr>
              <a:buFontTx/>
              <a:buChar char="•"/>
            </a:pP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База данных </a:t>
            </a:r>
            <a:r>
              <a:rPr lang="ru-RU" sz="2000" b="1"/>
              <a:t>целиком </a:t>
            </a: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шифруется</a:t>
            </a:r>
            <a:r>
              <a:rPr lang="ru-RU" sz="2000" b="1"/>
              <a:t> при помощи современных алгоритмов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0066CC"/>
              </a:buClr>
              <a:buFontTx/>
              <a:buChar char="•"/>
            </a:pPr>
            <a:r>
              <a:rPr lang="ru-RU" sz="2000" b="1"/>
              <a:t>Применение оптимизированных алгоритмов шифрации и управления буферным кешем обеспечивают </a:t>
            </a: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минимальное падение производительности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304800" y="4495800"/>
            <a:ext cx="876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  <a:buClr>
                <a:srgbClr val="0066CC"/>
              </a:buClr>
              <a:buFontTx/>
              <a:buChar char="•"/>
            </a:pPr>
            <a:r>
              <a:rPr lang="ru-RU" sz="2000" b="1"/>
              <a:t>В текущей версии поддерживаются алгоритмы </a:t>
            </a: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ГОСТ,</a:t>
            </a:r>
            <a:r>
              <a:rPr lang="en-US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 AES</a:t>
            </a: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i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fr-FR" sz="2000" b="1" i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Advanced Encryption Standard</a:t>
            </a:r>
            <a:r>
              <a:rPr lang="ru-RU" sz="2000" b="1" i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, DES</a:t>
            </a: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2000" b="1" i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(Data Encryption Standard)</a:t>
            </a:r>
            <a:endParaRPr lang="ru-RU" sz="2000" b="1" i="1"/>
          </a:p>
          <a:p>
            <a:pPr marL="342900" indent="-342900" eaLnBrk="0" hangingPunct="0">
              <a:spcBef>
                <a:spcPct val="50000"/>
              </a:spcBef>
              <a:buClr>
                <a:srgbClr val="0066CC"/>
              </a:buClr>
              <a:buFontTx/>
              <a:buChar char="•"/>
            </a:pPr>
            <a:r>
              <a:rPr lang="ru-RU" sz="2000" b="1"/>
              <a:t>Возможна поддержка </a:t>
            </a:r>
            <a:r>
              <a:rPr lang="ru-RU" sz="2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любых специфических алгоритмов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0066CC"/>
              </a:buClr>
              <a:buFontTx/>
              <a:buChar char="•"/>
            </a:pPr>
            <a:endParaRPr lang="ru-RU" sz="2000" b="1"/>
          </a:p>
        </p:txBody>
      </p:sp>
      <p:pic>
        <p:nvPicPr>
          <p:cNvPr id="26629" name="Picture 4" descr="collaj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990600"/>
            <a:ext cx="27432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4FF9182A-E4DD-4C2C-B7D0-823A4230517D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17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609600" y="5562600"/>
            <a:ext cx="8153400" cy="9239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Любые новые возможности, внедряемые в СУБД ЛИНТЕР, </a:t>
            </a:r>
          </a:p>
          <a:p>
            <a:pPr algn="ctr"/>
            <a:r>
              <a:rPr lang="ru-RU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не будут снижать защиту информации</a:t>
            </a:r>
            <a:r>
              <a:rPr lang="ru-RU" b="1"/>
              <a:t> </a:t>
            </a:r>
          </a:p>
          <a:p>
            <a:pPr algn="ctr"/>
            <a:r>
              <a:rPr lang="ru-RU" b="1"/>
              <a:t>от несанкционированного доступа.</a:t>
            </a:r>
          </a:p>
        </p:txBody>
      </p:sp>
      <p:sp>
        <p:nvSpPr>
          <p:cNvPr id="30735" name="Text Box 1"/>
          <p:cNvSpPr txBox="1">
            <a:spLocks noChangeArrowheads="1"/>
          </p:cNvSpPr>
          <p:nvPr/>
        </p:nvSpPr>
        <p:spPr bwMode="auto">
          <a:xfrm>
            <a:off x="762000" y="109538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Секретность и специальная информация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304800" y="1066800"/>
            <a:ext cx="8458200" cy="4419600"/>
            <a:chOff x="304800" y="1066800"/>
            <a:chExt cx="8458200" cy="4419600"/>
          </a:xfrm>
        </p:grpSpPr>
        <p:sp>
          <p:nvSpPr>
            <p:cNvPr id="27650" name="AutoShape 4"/>
            <p:cNvSpPr>
              <a:spLocks noChangeArrowheads="1"/>
            </p:cNvSpPr>
            <p:nvPr/>
          </p:nvSpPr>
          <p:spPr bwMode="auto">
            <a:xfrm>
              <a:off x="1117600" y="2722563"/>
              <a:ext cx="1944688" cy="4333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317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Изображения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7653" name="AutoShape 7"/>
            <p:cNvSpPr>
              <a:spLocks noChangeArrowheads="1"/>
            </p:cNvSpPr>
            <p:nvPr/>
          </p:nvSpPr>
          <p:spPr bwMode="auto">
            <a:xfrm>
              <a:off x="6096000" y="2722563"/>
              <a:ext cx="1944687" cy="4333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317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ГЕО-объекты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7654" name="AutoShape 8"/>
            <p:cNvSpPr>
              <a:spLocks noChangeArrowheads="1"/>
            </p:cNvSpPr>
            <p:nvPr/>
          </p:nvSpPr>
          <p:spPr bwMode="auto">
            <a:xfrm>
              <a:off x="5543550" y="3514725"/>
              <a:ext cx="1944688" cy="4333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317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Схемы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" name="Line 9"/>
            <p:cNvSpPr>
              <a:spLocks noChangeShapeType="1"/>
            </p:cNvSpPr>
            <p:nvPr/>
          </p:nvSpPr>
          <p:spPr bwMode="auto">
            <a:xfrm>
              <a:off x="5895975" y="2074863"/>
              <a:ext cx="0" cy="143986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" name="Line 10"/>
            <p:cNvSpPr>
              <a:spLocks noChangeShapeType="1"/>
            </p:cNvSpPr>
            <p:nvPr/>
          </p:nvSpPr>
          <p:spPr bwMode="auto">
            <a:xfrm>
              <a:off x="6515100" y="2074863"/>
              <a:ext cx="0" cy="6477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5" name="Line 11"/>
            <p:cNvSpPr>
              <a:spLocks noChangeShapeType="1"/>
            </p:cNvSpPr>
            <p:nvPr/>
          </p:nvSpPr>
          <p:spPr bwMode="auto">
            <a:xfrm>
              <a:off x="2486025" y="2074863"/>
              <a:ext cx="0" cy="6477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9" name="AutoShape 13"/>
            <p:cNvSpPr>
              <a:spLocks noChangeArrowheads="1"/>
            </p:cNvSpPr>
            <p:nvPr/>
          </p:nvSpPr>
          <p:spPr bwMode="auto">
            <a:xfrm>
              <a:off x="2330450" y="1066800"/>
              <a:ext cx="4319588" cy="10080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СУБД ЛИНТЕР</a:t>
              </a:r>
            </a:p>
            <a:p>
              <a:pPr algn="ctr">
                <a:defRPr/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надёжно защищает</a:t>
              </a:r>
            </a:p>
          </p:txBody>
        </p:sp>
        <p:pic>
          <p:nvPicPr>
            <p:cNvPr id="27658" name="Picture 14" descr="05ma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10500" y="22479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1" name="AutoShape 5"/>
            <p:cNvSpPr>
              <a:spLocks noChangeArrowheads="1"/>
            </p:cNvSpPr>
            <p:nvPr/>
          </p:nvSpPr>
          <p:spPr bwMode="auto">
            <a:xfrm>
              <a:off x="1781175" y="3514725"/>
              <a:ext cx="1944688" cy="4333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317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Документы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7660" name="Line 6"/>
            <p:cNvSpPr>
              <a:spLocks noChangeShapeType="1"/>
            </p:cNvSpPr>
            <p:nvPr/>
          </p:nvSpPr>
          <p:spPr bwMode="auto">
            <a:xfrm>
              <a:off x="3294063" y="2074863"/>
              <a:ext cx="0" cy="143986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7661" name="Picture 16" descr="Рисунок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352800"/>
              <a:ext cx="1027113" cy="1027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Picture 17" descr="Рисунок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900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14" descr="icons_ato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00" y="2257425"/>
              <a:ext cx="1019175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AutoShape 5"/>
            <p:cNvSpPr>
              <a:spLocks noChangeArrowheads="1"/>
            </p:cNvSpPr>
            <p:nvPr/>
          </p:nvSpPr>
          <p:spPr bwMode="auto">
            <a:xfrm>
              <a:off x="2579688" y="4191000"/>
              <a:ext cx="1944687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317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Числовые</a:t>
              </a:r>
            </a:p>
            <a:p>
              <a:pPr algn="ctr">
                <a:defRPr/>
              </a:pPr>
              <a:r>
                <a:rPr lang="ru-RU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данные</a:t>
              </a:r>
            </a:p>
          </p:txBody>
        </p:sp>
        <p:sp>
          <p:nvSpPr>
            <p:cNvPr id="27666" name="Line 6"/>
            <p:cNvSpPr>
              <a:spLocks noChangeShapeType="1"/>
            </p:cNvSpPr>
            <p:nvPr/>
          </p:nvSpPr>
          <p:spPr bwMode="auto">
            <a:xfrm>
              <a:off x="4208463" y="2057400"/>
              <a:ext cx="0" cy="216058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7" name="Line 6"/>
            <p:cNvSpPr>
              <a:spLocks noChangeShapeType="1"/>
            </p:cNvSpPr>
            <p:nvPr/>
          </p:nvSpPr>
          <p:spPr bwMode="auto">
            <a:xfrm>
              <a:off x="5181600" y="2057400"/>
              <a:ext cx="0" cy="216058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5"/>
            <p:cNvSpPr>
              <a:spLocks noChangeArrowheads="1"/>
            </p:cNvSpPr>
            <p:nvPr/>
          </p:nvSpPr>
          <p:spPr bwMode="auto">
            <a:xfrm>
              <a:off x="4837113" y="4191000"/>
              <a:ext cx="1944687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  <a:ln w="317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Персональные 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данные</a:t>
              </a:r>
            </a:p>
          </p:txBody>
        </p:sp>
        <p:pic>
          <p:nvPicPr>
            <p:cNvPr id="27669" name="Рисунок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90738" y="4443413"/>
              <a:ext cx="1041400" cy="1042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Рисунок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24600" y="4452938"/>
              <a:ext cx="1019175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6EE09DE2-F044-4EDC-AA92-8BF9F42847C1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18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3657600"/>
            <a:ext cx="11811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60538"/>
            <a:ext cx="31194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762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лилиния 4"/>
          <p:cNvSpPr/>
          <p:nvPr/>
        </p:nvSpPr>
        <p:spPr>
          <a:xfrm>
            <a:off x="827088" y="109538"/>
            <a:ext cx="77724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Кроссплатформенность СУБД ЛИНТЕР</a:t>
            </a:r>
          </a:p>
        </p:txBody>
      </p:sp>
      <p:sp>
        <p:nvSpPr>
          <p:cNvPr id="32774" name="Полилиния 5"/>
          <p:cNvSpPr>
            <a:spLocks/>
          </p:cNvSpPr>
          <p:nvPr/>
        </p:nvSpPr>
        <p:spPr bwMode="auto">
          <a:xfrm>
            <a:off x="228600" y="990600"/>
            <a:ext cx="5181600" cy="1262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СУБД ЛИНТЕР надёжно работает на различных программно-аппаратных платформах:</a:t>
            </a:r>
          </a:p>
          <a:p>
            <a:pPr algn="ctr">
              <a:lnSpc>
                <a:spcPct val="12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от промышленных серверов – до портативных компьютеров и мобильных телефонов</a:t>
            </a:r>
          </a:p>
        </p:txBody>
      </p:sp>
      <p:pic>
        <p:nvPicPr>
          <p:cNvPr id="32775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752600"/>
            <a:ext cx="2362200" cy="18891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</p:pic>
      <p:sp>
        <p:nvSpPr>
          <p:cNvPr id="32776" name="Полилиния 7"/>
          <p:cNvSpPr>
            <a:spLocks/>
          </p:cNvSpPr>
          <p:nvPr/>
        </p:nvSpPr>
        <p:spPr bwMode="auto">
          <a:xfrm>
            <a:off x="4114800" y="4584700"/>
            <a:ext cx="4572000" cy="17970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Кроссплатформенность позволяет облегчить труд программиста, продлить время жизни программы, не ограничивая его временем жизни операционной системы и процессора. Попутно улучшается совместимость программы с различными приложениями.</a:t>
            </a:r>
          </a:p>
        </p:txBody>
      </p:sp>
      <p:pic>
        <p:nvPicPr>
          <p:cNvPr id="32777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2860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3790950"/>
            <a:ext cx="1676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93963" y="5021263"/>
            <a:ext cx="1438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Рисунок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375" y="3457575"/>
            <a:ext cx="10048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Рисунок 1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3429000"/>
            <a:ext cx="13335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Рисунок 1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5350" y="5199063"/>
            <a:ext cx="12954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Рисунок 1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85950" y="3906838"/>
            <a:ext cx="11811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4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885EAF-7CAB-4241-A389-4A287B9EE931}" type="slidenum">
              <a:rPr lang="ru-RU" smtClean="0"/>
              <a:pPr/>
              <a:t>19</a:t>
            </a:fld>
            <a:endParaRPr lang="ru-RU" smtClean="0"/>
          </a:p>
        </p:txBody>
      </p:sp>
      <p:pic>
        <p:nvPicPr>
          <p:cNvPr id="32785" name="Picture 18" descr="http://www.gizmonews.ru/wp-content/uploads/2013/03/Logo_Androi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5975" y="4419600"/>
            <a:ext cx="581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20" descr="http://www.freertos.org/log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5867400"/>
            <a:ext cx="12192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4C430E-1406-4F13-A933-4AC2C7B40724}" type="slidenum">
              <a:rPr lang="ru-RU" smtClean="0"/>
              <a:pPr/>
              <a:t>2</a:t>
            </a:fld>
            <a:endParaRPr lang="ru-RU" smtClean="0"/>
          </a:p>
        </p:txBody>
      </p:sp>
      <p:pic>
        <p:nvPicPr>
          <p:cNvPr id="7" name="Рисунок 6" descr="RELEX_FOT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6279" y="1295400"/>
            <a:ext cx="4007721" cy="2819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827088" y="109538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Группа компаний РЕЛЭКС</a:t>
            </a:r>
          </a:p>
        </p:txBody>
      </p:sp>
      <p:pic>
        <p:nvPicPr>
          <p:cNvPr id="11" name="Picture 0" descr="collaj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657600"/>
            <a:ext cx="4419600" cy="2209800"/>
          </a:xfrm>
          <a:prstGeom prst="rect">
            <a:avLst/>
          </a:prstGeom>
          <a:noFill/>
        </p:spPr>
      </p:pic>
      <p:sp>
        <p:nvSpPr>
          <p:cNvPr id="8196" name="Полилиния 3"/>
          <p:cNvSpPr>
            <a:spLocks/>
          </p:cNvSpPr>
          <p:nvPr/>
        </p:nvSpPr>
        <p:spPr bwMode="auto">
          <a:xfrm>
            <a:off x="152400" y="1143000"/>
            <a:ext cx="5427663" cy="480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год основания – 1990</a:t>
            </a:r>
          </a:p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географическое положение – Россия, Воронеж</a:t>
            </a:r>
          </a:p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вид деятельности – разработка</a:t>
            </a:r>
          </a:p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программного обеспечения</a:t>
            </a:r>
          </a:p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основной продукт – СУБД ЛИНТЕР</a:t>
            </a:r>
          </a:p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количество сотрудников – </a:t>
            </a:r>
            <a:r>
              <a:rPr lang="ru-RU" dirty="0" smtClean="0">
                <a:cs typeface="Arial" charset="0"/>
              </a:rPr>
              <a:t>17</a:t>
            </a:r>
            <a:r>
              <a:rPr lang="en-US" dirty="0" smtClean="0">
                <a:cs typeface="Arial" charset="0"/>
              </a:rPr>
              <a:t>5</a:t>
            </a:r>
            <a:endParaRPr lang="en-US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количество реализованных проектов –</a:t>
            </a:r>
          </a:p>
          <a:p>
            <a:pPr>
              <a:spcBef>
                <a:spcPct val="20000"/>
              </a:spcBef>
              <a:buClr>
                <a:srgbClr val="0066CC"/>
              </a:buClr>
              <a:defRPr/>
            </a:pPr>
            <a:r>
              <a:rPr lang="en-US" dirty="0">
                <a:cs typeface="Arial" charset="0"/>
              </a:rPr>
              <a:t>      </a:t>
            </a:r>
            <a:r>
              <a:rPr lang="ru-RU" dirty="0">
                <a:cs typeface="Arial" charset="0"/>
              </a:rPr>
              <a:t>более </a:t>
            </a:r>
            <a:r>
              <a:rPr lang="en-US" dirty="0">
                <a:cs typeface="Arial" charset="0"/>
              </a:rPr>
              <a:t>30</a:t>
            </a:r>
            <a:r>
              <a:rPr lang="ru-RU" dirty="0">
                <a:cs typeface="Arial" charset="0"/>
              </a:rPr>
              <a:t>0</a:t>
            </a:r>
          </a:p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география клиентов – Россия, США,</a:t>
            </a:r>
            <a:r>
              <a:rPr lang="en-US" dirty="0">
                <a:cs typeface="Arial" charset="0"/>
              </a:rPr>
              <a:t> </a:t>
            </a:r>
            <a:r>
              <a:rPr lang="ru-RU" dirty="0">
                <a:cs typeface="Arial" charset="0"/>
              </a:rPr>
              <a:t>Канада, Европа, Япония, Израиль</a:t>
            </a:r>
          </a:p>
          <a:p>
            <a:pPr marL="342900" indent="-342900">
              <a:spcBef>
                <a:spcPct val="20000"/>
              </a:spcBef>
              <a:buClr>
                <a:srgbClr val="0066CC"/>
              </a:buClr>
              <a:buFontTx/>
              <a:buChar char="•"/>
              <a:defRPr/>
            </a:pPr>
            <a:r>
              <a:rPr lang="ru-RU" dirty="0">
                <a:cs typeface="Arial" charset="0"/>
              </a:rPr>
              <a:t>стандарт качества – ГОСТ Р</a:t>
            </a:r>
            <a:r>
              <a:rPr lang="ru-RU" dirty="0">
                <a:cs typeface="Arial" charset="0"/>
              </a:rPr>
              <a:t> ИСО 9001-20</a:t>
            </a:r>
            <a:r>
              <a:rPr lang="en-US" dirty="0" smtClean="0">
                <a:cs typeface="Arial" charset="0"/>
              </a:rPr>
              <a:t>11</a:t>
            </a:r>
            <a:endParaRPr lang="ru-RU" dirty="0"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Утилиты и интерфейсы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114800" y="1066800"/>
            <a:ext cx="4724400" cy="510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Программные интерфейсы:</a:t>
            </a: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r>
              <a:rPr lang="ru-RU" sz="1400">
                <a:ea typeface="Arial Unicode MS" pitchFamily="34" charset="-128"/>
                <a:cs typeface="Arial Unicode MS" pitchFamily="34" charset="-128"/>
              </a:rPr>
              <a:t>ODBC 3.х, JDBC(1,2,3), DBExpress, Embedded SQL, OLEDB, PERL, PERL/DBI, TCL/TK, PHP, Python, OCI, Ruby, ADO.NET 1.x/2.x/3.x/4.x, Mono </a:t>
            </a: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endParaRPr lang="ru-RU" sz="14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Взаимодействие с пользовательскими задачами:</a:t>
            </a: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r>
              <a:rPr lang="ru-RU" sz="1400">
                <a:ea typeface="Arial Unicode MS" pitchFamily="34" charset="-128"/>
                <a:cs typeface="Arial Unicode MS" pitchFamily="34" charset="-128"/>
              </a:rPr>
              <a:t>ODBC 3.х (включая 3.8), JDBC (1,2,3), OLE DB, ADO.NET 1.x/2.x/3.x/4.x (включая поддержку LINQ и Entity Framework), dbExpress, Perl (включая DBI), PHP (включая PDO), Python (включая Django), Ruby, Tcl/Tk, Qt 3.x и 4.x, Mono, OCI (интерфейс совместимости с Oracle)</a:t>
            </a: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endParaRPr lang="ru-RU" sz="14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Средства разработки:</a:t>
            </a: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r>
              <a:rPr lang="ru-RU" sz="1400">
                <a:ea typeface="Arial Unicode MS" pitchFamily="34" charset="-128"/>
                <a:cs typeface="Arial Unicode MS" pitchFamily="34" charset="-128"/>
              </a:rPr>
              <a:t>Любые средства разработки, поддерживающие ODBC, JDBC, OLE DB, ADO.NET, dbExpress, Qt и др.</a:t>
            </a: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endParaRPr lang="ru-RU" sz="1400"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Конвертация данных из других СУБД:</a:t>
            </a:r>
          </a:p>
          <a:p>
            <a:pPr defTabSz="449263">
              <a:tabLst>
                <a:tab pos="0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</a:pPr>
            <a:r>
              <a:rPr lang="ru-RU" sz="1400">
                <a:ea typeface="Arial Unicode MS" pitchFamily="34" charset="-128"/>
                <a:cs typeface="Arial Unicode MS" pitchFamily="34" charset="-128"/>
              </a:rPr>
              <a:t>Утилиты конвертации, работающие через ODBC и ADO.NET. Конвертор из DBF-формата. Конвертор модели данных (из ERwin в ЛИНТЕР), средства конвертирования хранимых процедур из </a:t>
            </a:r>
            <a:r>
              <a:rPr lang="en-US" sz="1400">
                <a:ea typeface="Arial Unicode MS" pitchFamily="34" charset="-128"/>
                <a:cs typeface="Arial Unicode MS" pitchFamily="34" charset="-128"/>
              </a:rPr>
              <a:t>Oracle </a:t>
            </a:r>
            <a:r>
              <a:rPr lang="ru-RU" sz="1400"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1400">
                <a:ea typeface="Arial Unicode MS" pitchFamily="34" charset="-128"/>
                <a:cs typeface="Arial Unicode MS" pitchFamily="34" charset="-128"/>
              </a:rPr>
              <a:t>PL/SQL</a:t>
            </a:r>
            <a:r>
              <a:rPr lang="ru-RU" sz="1400"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pic>
        <p:nvPicPr>
          <p:cNvPr id="3379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81088"/>
            <a:ext cx="2362200" cy="18891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</p:pic>
      <p:pic>
        <p:nvPicPr>
          <p:cNvPr id="33797" name="Рисунок 6" descr="screenshot_Linter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24288"/>
            <a:ext cx="2519363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14788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5E68B752-E57B-4496-A452-F93803CF1C81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20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762000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Обеспечение режима высокой готовности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28600" y="838200"/>
            <a:ext cx="5791200" cy="251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  <a:buClr>
                <a:srgbClr val="0066CC"/>
              </a:buClr>
              <a:buFontTx/>
              <a:buChar char="•"/>
            </a:pPr>
            <a:r>
              <a:rPr lang="ru-RU" sz="16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Механизм поддержки резервных серверов            СУБД ЛИНТЕР </a:t>
            </a:r>
            <a:r>
              <a:rPr lang="ru-RU" sz="1600" b="1"/>
              <a:t>позволяет снизить время простоя АС в случае:</a:t>
            </a:r>
          </a:p>
          <a:p>
            <a:pPr marL="742950" lvl="1" indent="-285750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</a:pPr>
            <a:r>
              <a:rPr lang="ru-RU" sz="1600" b="1"/>
              <a:t>отказа оборудования (аппаратный сбой, нехватка ресурсов и т.п.)</a:t>
            </a:r>
          </a:p>
          <a:p>
            <a:pPr marL="742950" lvl="1" indent="-285750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</a:pPr>
            <a:r>
              <a:rPr lang="ru-RU" sz="1600" b="1"/>
              <a:t>программного сбоя ОС</a:t>
            </a:r>
          </a:p>
          <a:p>
            <a:pPr marL="742950" lvl="1" indent="-285750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</a:pPr>
            <a:r>
              <a:rPr lang="ru-RU" sz="1600" b="1"/>
              <a:t>проведение плановых работ (ремонт, замена устройств и т.п.)</a:t>
            </a:r>
          </a:p>
          <a:p>
            <a:pPr marL="742950" lvl="1" indent="-285750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</a:pPr>
            <a:r>
              <a:rPr lang="ru-RU" sz="1600" b="1"/>
              <a:t>других нештатных ситуаций…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28600" y="3429000"/>
            <a:ext cx="86868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  <a:buClr>
                <a:srgbClr val="0066CC"/>
              </a:buClr>
              <a:buFontTx/>
              <a:buChar char="•"/>
            </a:pPr>
            <a:r>
              <a:rPr lang="ru-RU" sz="16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Подсистема горячего резервирования (“</a:t>
            </a:r>
            <a:r>
              <a:rPr lang="en-US" sz="16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hot standby server</a:t>
            </a:r>
            <a:r>
              <a:rPr lang="ru-RU" sz="16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”)</a:t>
            </a:r>
            <a:r>
              <a:rPr lang="ru-RU" sz="1600" b="1"/>
              <a:t>                      позволяет использовать СУБД ЛИНТЕР для построения программных комплексов с жёсткими требованиями по отказоустойчивости,                 перебои в работе которых недопустимы.</a:t>
            </a:r>
            <a:r>
              <a:rPr lang="ru-RU" sz="2000" b="1"/>
              <a:t> </a:t>
            </a:r>
          </a:p>
        </p:txBody>
      </p:sp>
      <p:pic>
        <p:nvPicPr>
          <p:cNvPr id="46085" name="Рисунок 5" descr="network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914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28600" y="4700856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ru-RU" sz="16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На базе подсистемы горячего резервирования СУБД ЛИНТЕР</a:t>
            </a:r>
            <a:r>
              <a:rPr lang="ru-RU" sz="1600" dirty="0"/>
              <a:t>                        </a:t>
            </a:r>
            <a:r>
              <a:rPr lang="ru-RU" sz="1600" b="1" dirty="0"/>
              <a:t>средствами кластеризации Операционных систем </a:t>
            </a:r>
            <a:r>
              <a:rPr lang="ru-RU" sz="1600" dirty="0"/>
              <a:t>построены кластеры типа     </a:t>
            </a:r>
            <a:r>
              <a:rPr lang="en-US" sz="1600" dirty="0"/>
              <a:t>active-passive</a:t>
            </a:r>
            <a:r>
              <a:rPr lang="ru-RU" sz="1600" dirty="0"/>
              <a:t>, работающие на ОС </a:t>
            </a:r>
            <a:r>
              <a:rPr lang="en-US" sz="1600" dirty="0" smtClean="0"/>
              <a:t>Linux</a:t>
            </a:r>
            <a:r>
              <a:rPr lang="ru-RU" sz="1600" dirty="0" smtClean="0"/>
              <a:t> и </a:t>
            </a:r>
            <a:r>
              <a:rPr lang="en-US" sz="1600" dirty="0" err="1" smtClean="0"/>
              <a:t>QNX</a:t>
            </a:r>
            <a:r>
              <a:rPr lang="en-US" sz="1600" dirty="0" smtClean="0"/>
              <a:t> </a:t>
            </a:r>
            <a:r>
              <a:rPr lang="ru-RU" sz="1600" dirty="0"/>
              <a:t>в составе программно-аппаратных комплексов крупнейших клиентов ЗАО НПП «РЕЛЭКС»: </a:t>
            </a:r>
            <a:r>
              <a:rPr lang="ru-RU" sz="1600" dirty="0" smtClean="0"/>
              <a:t>ОАО «Концерн «Вега», ОАО «</a:t>
            </a:r>
            <a:r>
              <a:rPr lang="ru-RU" sz="1600" dirty="0" err="1" smtClean="0"/>
              <a:t>ВНИИРА</a:t>
            </a:r>
            <a:r>
              <a:rPr lang="ru-RU" sz="1600" dirty="0" smtClean="0"/>
              <a:t> ОВД» (Концерн «Алмаз-Антей»), ОАО «</a:t>
            </a:r>
            <a:r>
              <a:rPr lang="ru-RU" sz="1600" dirty="0" err="1" smtClean="0"/>
              <a:t>НИИТП</a:t>
            </a:r>
            <a:r>
              <a:rPr lang="ru-RU" sz="1600" dirty="0" smtClean="0"/>
              <a:t>», ОАО «МАК «ВЫМПЕЛ</a:t>
            </a:r>
            <a:r>
              <a:rPr lang="ru-RU" sz="1600" dirty="0" smtClean="0"/>
              <a:t>».</a:t>
            </a:r>
            <a:endParaRPr lang="ru-RU" sz="1600" dirty="0">
              <a:solidFill>
                <a:srgbClr val="F03806"/>
              </a:solidFill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5D2628FE-CBF0-4E10-8E34-45371BE61124}" type="slidenum">
              <a:rPr lang="ru-RU" sz="1200" smtClean="0">
                <a:solidFill>
                  <a:srgbClr val="2A74A2"/>
                </a:solidFill>
                <a:cs typeface="+mn-cs"/>
              </a:rPr>
              <a:pPr algn="ctr"/>
              <a:t>21</a:t>
            </a:fld>
            <a:endParaRPr lang="ru-RU" sz="1200" dirty="0" smtClean="0">
              <a:solidFill>
                <a:srgbClr val="2A74A2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ChangeArrowheads="1"/>
          </p:cNvSpPr>
          <p:nvPr/>
        </p:nvSpPr>
        <p:spPr bwMode="auto">
          <a:xfrm>
            <a:off x="228600" y="83820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400" b="1">
                <a:ea typeface="Arial Unicode MS" pitchFamily="34" charset="-128"/>
                <a:cs typeface="Arial Unicode MS" pitchFamily="34" charset="-128"/>
              </a:rPr>
              <a:t>Служба технической поддержки РЕЛЭКС осуществляет</a:t>
            </a:r>
          </a:p>
          <a:p>
            <a:pPr algn="ctr" eaLnBrk="0" hangingPunct="0"/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полное информационно-техническое сопровождение всех версий семейства СУБД ЛИНТЕР</a:t>
            </a:r>
            <a:endParaRPr lang="ru-RU" sz="1400" b="1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Служба технической поддержки РЕЛЭКС</a:t>
            </a:r>
          </a:p>
        </p:txBody>
      </p:sp>
      <p:sp>
        <p:nvSpPr>
          <p:cNvPr id="35844" name="Прямоугольник 6"/>
          <p:cNvSpPr>
            <a:spLocks noChangeArrowheads="1"/>
          </p:cNvSpPr>
          <p:nvPr/>
        </p:nvSpPr>
        <p:spPr bwMode="auto">
          <a:xfrm>
            <a:off x="228600" y="1447800"/>
            <a:ext cx="876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ea typeface="Arial Unicode MS" pitchFamily="34" charset="-128"/>
                <a:cs typeface="Arial Unicode MS" pitchFamily="34" charset="-128"/>
              </a:rPr>
              <a:t>Наши клиенты получают </a:t>
            </a:r>
            <a:r>
              <a:rPr lang="ru-RU" sz="12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бесплатную техническую поддержку</a:t>
            </a:r>
            <a:r>
              <a:rPr lang="ru-RU" sz="1200" b="1">
                <a:ea typeface="Arial Unicode MS" pitchFamily="34" charset="-128"/>
                <a:cs typeface="Arial Unicode MS" pitchFamily="34" charset="-128"/>
              </a:rPr>
              <a:t> в течение шести месяцев с момента приобретения программного обеспечения. Послегарантийная поддержка может осуществляться по уровням:</a:t>
            </a:r>
          </a:p>
        </p:txBody>
      </p:sp>
      <p:sp>
        <p:nvSpPr>
          <p:cNvPr id="35845" name="Прямоугольник 8"/>
          <p:cNvSpPr>
            <a:spLocks noChangeArrowheads="1"/>
          </p:cNvSpPr>
          <p:nvPr/>
        </p:nvSpPr>
        <p:spPr bwMode="auto">
          <a:xfrm>
            <a:off x="228600" y="1981200"/>
            <a:ext cx="87630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/>
            <a:r>
              <a:rPr lang="ru-RU" sz="12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Базовый: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доступ к сервисному порталу;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предоставление технических консультаций (электронная почта) по вопросам установки и настройки ПО РЕЛЭКС;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обновления программного обеспечения в рамках версии;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информацию о программных продуктах компании.</a:t>
            </a:r>
          </a:p>
          <a:p>
            <a:pPr marL="265113"/>
            <a:endParaRPr lang="ru-RU" sz="800" b="1" dirty="0">
              <a:ea typeface="Arial Unicode MS" pitchFamily="34" charset="-128"/>
              <a:cs typeface="Arial Unicode MS" pitchFamily="34" charset="-128"/>
            </a:endParaRPr>
          </a:p>
          <a:p>
            <a:pPr marL="265113"/>
            <a:r>
              <a:rPr lang="ru-RU" sz="12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Стандартный: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технические консультации (электронная почта), связанные с использованием ПО компании РЕЛЭКС;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гарантия первоочередного рассмотрения сообщений на сервисном портале;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консультации специалистов по оптимизации работы ПО РЕЛЭКС в информационных системах.</a:t>
            </a:r>
          </a:p>
          <a:p>
            <a:pPr marL="265113"/>
            <a:endParaRPr lang="ru-RU" sz="800" b="1" dirty="0">
              <a:ea typeface="Arial Unicode MS" pitchFamily="34" charset="-128"/>
              <a:cs typeface="Arial Unicode MS" pitchFamily="34" charset="-128"/>
            </a:endParaRPr>
          </a:p>
          <a:p>
            <a:pPr marL="265113"/>
            <a:r>
              <a:rPr lang="ru-RU" sz="12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Эксклюзивный: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выделение специалиста для персональной работы с Вашим предприятием;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возможность получения технических консультаций по горячей телефонной линии;</a:t>
            </a:r>
          </a:p>
          <a:p>
            <a:pPr marL="447675" indent="-174625">
              <a:buClr>
                <a:srgbClr val="0084D1"/>
              </a:buClr>
              <a:buFontTx/>
              <a:buChar char="•"/>
            </a:pPr>
            <a:r>
              <a:rPr lang="ru-RU" sz="1200" dirty="0"/>
              <a:t>возможность получения персональных программных обновлений ПО РЕЛЭКС и дополнительных программных компонентов (patch-ей) для преодоления и разрешения проблем и ошибок, обнаруженных в ПО;</a:t>
            </a:r>
          </a:p>
          <a:p>
            <a:pPr marL="265113" indent="182563">
              <a:buClr>
                <a:srgbClr val="0084D1"/>
              </a:buClr>
              <a:buFontTx/>
              <a:buChar char="•"/>
            </a:pPr>
            <a:r>
              <a:rPr lang="ru-RU" sz="1200" dirty="0"/>
              <a:t>возможность выезда специалистов РЕЛЭКС на полигон Заказчика (по согласованию сторон).</a:t>
            </a:r>
          </a:p>
        </p:txBody>
      </p:sp>
      <p:sp>
        <p:nvSpPr>
          <p:cNvPr id="35846" name="Прямоугольник 9"/>
          <p:cNvSpPr>
            <a:spLocks noChangeArrowheads="1"/>
          </p:cNvSpPr>
          <p:nvPr/>
        </p:nvSpPr>
        <p:spPr bwMode="auto">
          <a:xfrm>
            <a:off x="228600" y="5334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Возможна </a:t>
            </a:r>
            <a:r>
              <a:rPr lang="ru-RU" sz="120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доработка программного обеспечения под индивидуальные требования</a:t>
            </a:r>
            <a:r>
              <a:rPr lang="ru-RU" sz="1200"/>
              <a:t>. Это может быть добавление нового функционала, перенос программных комплексов на новую операционную систему, или любая другая модификация стандартного программного обеспечения под индивидуальные требования Заказчика.</a:t>
            </a:r>
          </a:p>
        </p:txBody>
      </p:sp>
      <p:sp>
        <p:nvSpPr>
          <p:cNvPr id="35847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4E75A1A2-992E-4D12-9A5F-45A46BDB0FFB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22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http://www.netspresso.it/web/wp-content/uploads/2011/10/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51768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Взаимодействие ЛИНТЕР с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Oracle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и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PostgreSQL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572000" y="990600"/>
            <a:ext cx="4419600" cy="533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СУБД ЛИНТЕР поддерживает множество расширений </a:t>
            </a:r>
            <a:r>
              <a:rPr lang="en-US" sz="1600" b="1" dirty="0"/>
              <a:t>Oracle</a:t>
            </a:r>
            <a:r>
              <a:rPr lang="ru-RU" sz="1600" b="1" dirty="0"/>
              <a:t> и </a:t>
            </a:r>
            <a:r>
              <a:rPr lang="en-US" sz="1600" b="1" dirty="0"/>
              <a:t>PostgreSQL</a:t>
            </a:r>
            <a:r>
              <a:rPr lang="ru-RU" sz="1600" b="1" dirty="0"/>
              <a:t>, в частности:</a:t>
            </a:r>
          </a:p>
          <a:p>
            <a:pPr marL="266700" indent="-266700" defTabSz="449263"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ru-RU" sz="1600" b="1" dirty="0"/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Внешние соединения таблиц</a:t>
            </a:r>
            <a:r>
              <a:rPr lang="en-US" sz="1400" b="1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в стиле</a:t>
            </a:r>
            <a:r>
              <a:rPr lang="en-US" sz="1400" b="1" dirty="0">
                <a:ea typeface="Arial Unicode MS" pitchFamily="34" charset="-128"/>
                <a:cs typeface="Arial Unicode MS" pitchFamily="34" charset="-128"/>
              </a:rPr>
              <a:t> Oracle</a:t>
            </a:r>
            <a:endParaRPr lang="ru-RU" sz="1400" dirty="0">
              <a:ea typeface="Arial Unicode MS" pitchFamily="34" charset="-128"/>
              <a:cs typeface="Arial Unicode MS" pitchFamily="34" charset="-128"/>
            </a:endParaRP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en-US" sz="1400" b="1" dirty="0">
                <a:ea typeface="Arial Unicode MS" pitchFamily="34" charset="-128"/>
                <a:cs typeface="Arial Unicode MS" pitchFamily="34" charset="-128"/>
              </a:rPr>
              <a:t>Sequence</a:t>
            </a:r>
            <a:endParaRPr lang="ru-RU" sz="1400" b="1" dirty="0">
              <a:ea typeface="Arial Unicode MS" pitchFamily="34" charset="-128"/>
              <a:cs typeface="Arial Unicode MS" pitchFamily="34" charset="-128"/>
            </a:endParaRP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Роли</a:t>
            </a: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Эмуляция </a:t>
            </a:r>
            <a:r>
              <a:rPr lang="ru-RU" sz="1400" b="1" dirty="0" err="1">
                <a:ea typeface="Arial Unicode MS" pitchFamily="34" charset="-128"/>
                <a:cs typeface="Arial Unicode MS" pitchFamily="34" charset="-128"/>
              </a:rPr>
              <a:t>OCI</a:t>
            </a: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 и каталога </a:t>
            </a:r>
            <a:r>
              <a:rPr lang="en-US" sz="1400" b="1" dirty="0">
                <a:ea typeface="Arial Unicode MS" pitchFamily="34" charset="-128"/>
                <a:cs typeface="Arial Unicode MS" pitchFamily="34" charset="-128"/>
              </a:rPr>
              <a:t>Oracle</a:t>
            </a: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Некоторые расширения языка </a:t>
            </a:r>
            <a:r>
              <a:rPr lang="en-US" sz="1400" b="1" dirty="0">
                <a:ea typeface="Arial Unicode MS" pitchFamily="34" charset="-128"/>
                <a:cs typeface="Arial Unicode MS" pitchFamily="34" charset="-128"/>
              </a:rPr>
              <a:t>SQL </a:t>
            </a:r>
            <a:r>
              <a:rPr lang="en-US" sz="1400" b="1" dirty="0" smtClean="0">
                <a:ea typeface="Arial Unicode MS" pitchFamily="34" charset="-128"/>
                <a:cs typeface="Arial Unicode MS" pitchFamily="34" charset="-128"/>
              </a:rPr>
              <a:t>Oracle</a:t>
            </a:r>
            <a:endParaRPr lang="ru-RU" sz="1400" b="1" dirty="0">
              <a:ea typeface="Arial Unicode MS" pitchFamily="34" charset="-128"/>
              <a:cs typeface="Arial Unicode MS" pitchFamily="34" charset="-128"/>
            </a:endParaRP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Часть расширений от </a:t>
            </a:r>
            <a:r>
              <a:rPr lang="en-US" sz="1400" b="1" dirty="0" smtClean="0">
                <a:ea typeface="Arial Unicode MS" pitchFamily="34" charset="-128"/>
                <a:cs typeface="Arial Unicode MS" pitchFamily="34" charset="-128"/>
              </a:rPr>
              <a:t>PostgreSQL</a:t>
            </a:r>
            <a:r>
              <a:rPr lang="ru-RU" sz="1400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(например, функции для работы с </a:t>
            </a:r>
            <a:r>
              <a:rPr lang="en-US" sz="1400" b="1" dirty="0">
                <a:ea typeface="Arial Unicode MS" pitchFamily="34" charset="-128"/>
                <a:cs typeface="Arial Unicode MS" pitchFamily="34" charset="-128"/>
              </a:rPr>
              <a:t>IP-</a:t>
            </a: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адресами)</a:t>
            </a:r>
            <a:endParaRPr lang="en-US" sz="1400" b="1" dirty="0">
              <a:ea typeface="Arial Unicode MS" pitchFamily="34" charset="-128"/>
              <a:cs typeface="Arial Unicode MS" pitchFamily="34" charset="-128"/>
            </a:endParaRPr>
          </a:p>
          <a:p>
            <a:pPr marL="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None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ru-RU" sz="1400" b="1" dirty="0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None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4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При необходимости возможно добавление новых расширений</a:t>
            </a: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None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ru-RU" sz="1600" b="1" dirty="0">
              <a:ea typeface="Arial Unicode MS" pitchFamily="34" charset="-128"/>
              <a:cs typeface="Arial Unicode MS" pitchFamily="34" charset="-128"/>
            </a:endParaRPr>
          </a:p>
          <a:p>
            <a:pPr marL="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None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>
                <a:ea typeface="Arial Unicode MS" pitchFamily="34" charset="-128"/>
                <a:cs typeface="Arial Unicode MS" pitchFamily="34" charset="-128"/>
              </a:rPr>
              <a:t>М</a:t>
            </a:r>
            <a:r>
              <a:rPr lang="ru-RU" sz="1600" b="1" dirty="0"/>
              <a:t>играция</a:t>
            </a: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Конвертеры схемы и данных</a:t>
            </a:r>
            <a:r>
              <a:rPr lang="ru-RU" sz="1400" dirty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400" b="1" dirty="0">
                <a:ea typeface="Arial Unicode MS" pitchFamily="34" charset="-128"/>
                <a:cs typeface="Arial Unicode MS" pitchFamily="34" charset="-128"/>
              </a:rPr>
              <a:t>Утилита для конвертирования процедур </a:t>
            </a:r>
            <a:r>
              <a:rPr lang="ru-RU" sz="1400" b="1" dirty="0" err="1">
                <a:ea typeface="Arial Unicode MS" pitchFamily="34" charset="-128"/>
                <a:cs typeface="Arial Unicode MS" pitchFamily="34" charset="-128"/>
              </a:rPr>
              <a:t>Oracle</a:t>
            </a:r>
            <a:endParaRPr lang="ru-RU" sz="1400" dirty="0">
              <a:ea typeface="Arial Unicode MS" pitchFamily="34" charset="-128"/>
              <a:cs typeface="Arial Unicode MS" pitchFamily="34" charset="-128"/>
            </a:endParaRPr>
          </a:p>
          <a:p>
            <a:pPr marL="266700" indent="-266700" defTabSz="449263"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en-US" sz="140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9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4024AE2E-8A3C-4F2A-81E7-2E1501EA80B2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23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Примеры миграции приложений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048000" y="1143000"/>
            <a:ext cx="59436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ОАО «Сургутнефтегаз»</a:t>
            </a: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Исходная платформа: ОС </a:t>
            </a:r>
            <a:r>
              <a:rPr lang="en-US" sz="1600" b="1" dirty="0" err="1"/>
              <a:t>QNX</a:t>
            </a:r>
            <a:r>
              <a:rPr lang="en-US" sz="1600" b="1" dirty="0"/>
              <a:t>, </a:t>
            </a:r>
            <a:r>
              <a:rPr lang="ru-RU" sz="1600" b="1" dirty="0"/>
              <a:t>СУБД </a:t>
            </a:r>
            <a:r>
              <a:rPr lang="en-US" sz="1600" b="1" dirty="0" err="1"/>
              <a:t>SyBase</a:t>
            </a:r>
            <a:endParaRPr lang="en-US" sz="1600" b="1" dirty="0"/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Целевая платформа: ОС </a:t>
            </a:r>
            <a:r>
              <a:rPr lang="en-US" sz="1600" b="1" dirty="0" err="1"/>
              <a:t>QNX</a:t>
            </a:r>
            <a:r>
              <a:rPr lang="en-US" sz="1600" b="1" dirty="0"/>
              <a:t>, </a:t>
            </a:r>
            <a:r>
              <a:rPr lang="ru-RU" sz="1600" b="1" dirty="0"/>
              <a:t>СУБД ЛИНТЕР</a:t>
            </a: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ru-RU" sz="1600" b="1" dirty="0"/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ru-RU" sz="1600" b="1" dirty="0"/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ОАО «Концерн «ВЕГА»</a:t>
            </a: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Исходная платформа: ОС </a:t>
            </a:r>
            <a:r>
              <a:rPr lang="ru-RU" sz="1600" b="1" dirty="0" err="1"/>
              <a:t>МСВС</a:t>
            </a:r>
            <a:r>
              <a:rPr lang="en-US" sz="1600" b="1" dirty="0"/>
              <a:t>, </a:t>
            </a:r>
            <a:r>
              <a:rPr lang="ru-RU" sz="1600" b="1" dirty="0"/>
              <a:t>СУБД </a:t>
            </a:r>
            <a:r>
              <a:rPr lang="en-US" sz="1600" b="1" dirty="0"/>
              <a:t>PostgreSQL</a:t>
            </a: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Целевая платформа: ОС </a:t>
            </a:r>
            <a:r>
              <a:rPr lang="en-US" sz="1600" b="1" dirty="0" err="1"/>
              <a:t>QNX</a:t>
            </a:r>
            <a:r>
              <a:rPr lang="en-US" sz="1600" b="1" dirty="0"/>
              <a:t>, </a:t>
            </a:r>
            <a:r>
              <a:rPr lang="ru-RU" sz="1600" b="1" dirty="0"/>
              <a:t>СУБД ЛИНТЕР</a:t>
            </a:r>
          </a:p>
          <a:p>
            <a:pPr marL="266700" indent="-266700" defTabSz="449263"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ru-RU" sz="1600" dirty="0">
              <a:ea typeface="Arial Unicode MS" pitchFamily="34" charset="-128"/>
              <a:cs typeface="Arial Unicode MS" pitchFamily="34" charset="-128"/>
            </a:endParaRPr>
          </a:p>
          <a:p>
            <a:pPr marL="266700" indent="-266700" defTabSz="449263"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en-US" sz="1600" dirty="0"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Правительство Московской области</a:t>
            </a: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Исходная платформа: ОС </a:t>
            </a:r>
            <a:r>
              <a:rPr lang="en-US" sz="1600" b="1" dirty="0"/>
              <a:t>Windows, </a:t>
            </a:r>
            <a:r>
              <a:rPr lang="ru-RU" sz="1600" b="1" dirty="0"/>
              <a:t>СУБД </a:t>
            </a:r>
            <a:r>
              <a:rPr lang="en-US" sz="1600" b="1" dirty="0"/>
              <a:t>MS SQL Server</a:t>
            </a: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Целевая платформа: ОС </a:t>
            </a:r>
            <a:r>
              <a:rPr lang="en-US" sz="1600" b="1" dirty="0"/>
              <a:t>Windows, </a:t>
            </a:r>
            <a:r>
              <a:rPr lang="ru-RU" sz="1600" b="1" dirty="0"/>
              <a:t>СУБД ЛИНТЕР</a:t>
            </a:r>
          </a:p>
          <a:p>
            <a:pPr marL="266700" indent="-266700" defTabSz="449263"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ru-RU" sz="1600" dirty="0">
              <a:ea typeface="Arial Unicode MS" pitchFamily="34" charset="-128"/>
              <a:cs typeface="Arial Unicode MS" pitchFamily="34" charset="-128"/>
            </a:endParaRPr>
          </a:p>
          <a:p>
            <a:pPr marL="266700" indent="-266700" defTabSz="449263"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en-US" sz="1600" dirty="0"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ОАО «Концерн «</a:t>
            </a:r>
            <a:r>
              <a:rPr lang="ru-RU" sz="1600" b="1" dirty="0" err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Моринформсистема</a:t>
            </a:r>
            <a:r>
              <a:rPr lang="ru-RU" sz="1600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 АГАТ»</a:t>
            </a: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Исходная платформа: ОС </a:t>
            </a:r>
            <a:r>
              <a:rPr lang="ru-RU" sz="1600" b="1" dirty="0" err="1"/>
              <a:t>МСВС</a:t>
            </a:r>
            <a:r>
              <a:rPr lang="en-US" sz="1600" b="1" dirty="0"/>
              <a:t>, </a:t>
            </a:r>
            <a:r>
              <a:rPr lang="ru-RU" sz="1600" b="1" dirty="0"/>
              <a:t>СУБД </a:t>
            </a:r>
            <a:r>
              <a:rPr lang="en-US" sz="1600" b="1" dirty="0"/>
              <a:t>PostgreSQL</a:t>
            </a:r>
          </a:p>
          <a:p>
            <a:pPr defTabSz="449263"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600" b="1" dirty="0"/>
              <a:t>Целевая платформа: ОС </a:t>
            </a:r>
            <a:r>
              <a:rPr lang="ru-RU" sz="1600" b="1" dirty="0" err="1"/>
              <a:t>МСВС</a:t>
            </a:r>
            <a:r>
              <a:rPr lang="en-US" sz="1600" b="1" dirty="0"/>
              <a:t>, </a:t>
            </a:r>
            <a:r>
              <a:rPr lang="ru-RU" sz="1600" b="1" dirty="0"/>
              <a:t>СУБД ЛИНТЕР</a:t>
            </a:r>
          </a:p>
          <a:p>
            <a:pPr marL="266700" indent="-266700" defTabSz="449263"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endParaRPr lang="en-US" sz="160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2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F90918B7-B29B-42DD-8CEE-7A24D426FADE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24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  <p:pic>
        <p:nvPicPr>
          <p:cNvPr id="37893" name="Picture 2" descr="http://www.mujiphone.com/wp-content/uploads/2010/09/activesync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14600"/>
            <a:ext cx="2286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олилиния 2"/>
          <p:cNvSpPr>
            <a:spLocks/>
          </p:cNvSpPr>
          <p:nvPr/>
        </p:nvSpPr>
        <p:spPr bwMode="auto">
          <a:xfrm>
            <a:off x="684213" y="2209800"/>
            <a:ext cx="4476750" cy="268753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Заказчик</a:t>
            </a:r>
            <a:r>
              <a:rPr lang="ru-RU" sz="1200" b="1" dirty="0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 dirty="0">
                <a:solidFill>
                  <a:srgbClr val="1D3354"/>
                </a:solidFill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ОАО «Сургутнефтегаз»</a:t>
            </a:r>
          </a:p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Местоположение</a:t>
            </a:r>
            <a:r>
              <a:rPr lang="ru-RU" sz="1200" b="1" dirty="0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Россия</a:t>
            </a:r>
            <a:r>
              <a:rPr lang="ru-RU" sz="12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1200" i="1" u="sng" dirty="0">
                <a:solidFill>
                  <a:srgbClr val="000000"/>
                </a:solidFill>
                <a:cs typeface="Times New Roman" pitchFamily="18" charset="0"/>
              </a:rPr>
              <a:t>www.surgutneftegas.ru</a:t>
            </a:r>
            <a:r>
              <a:rPr lang="en-US" sz="12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Проект</a:t>
            </a:r>
            <a:r>
              <a:rPr lang="ru-RU" sz="1200" b="1" dirty="0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 dirty="0">
                <a:solidFill>
                  <a:srgbClr val="1D3354"/>
                </a:solidFill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Система автоматизированного управления оперативно-диспетчерским комплексом цеха водоснабжения</a:t>
            </a:r>
          </a:p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Описание проекта</a:t>
            </a:r>
            <a:r>
              <a:rPr lang="ru-RU" sz="1200" b="1" dirty="0">
                <a:solidFill>
                  <a:srgbClr val="336699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С 2004 года в качестве сервера баз данных для </a:t>
            </a:r>
            <a:r>
              <a:rPr lang="ru-RU" sz="1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систем </a:t>
            </a:r>
            <a:r>
              <a:rPr lang="ru-RU" sz="1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автоматизированного контроля и управления технологическими процессами </a:t>
            </a:r>
            <a:r>
              <a:rPr lang="ru-RU" sz="1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ОАО </a:t>
            </a:r>
            <a:r>
              <a:rPr lang="ru-RU" sz="1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«Сургутнефтегаз» используется СУБД ЛИНТЕР.</a:t>
            </a:r>
          </a:p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Система </a:t>
            </a:r>
            <a:r>
              <a:rPr lang="ru-RU" sz="1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предназначена для автоматизированного контроля и управления технологическими процессами </a:t>
            </a:r>
            <a:r>
              <a:rPr lang="ru-RU" sz="12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на всех этапах жизненного цикла.</a:t>
            </a:r>
            <a:endParaRPr lang="ru-RU" sz="12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3" name="Полилиния 4"/>
          <p:cNvSpPr>
            <a:spLocks/>
          </p:cNvSpPr>
          <p:nvPr/>
        </p:nvSpPr>
        <p:spPr bwMode="auto">
          <a:xfrm>
            <a:off x="4953000" y="1062038"/>
            <a:ext cx="403860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ОАО «Сургутнефтегаз»</a:t>
            </a:r>
          </a:p>
        </p:txBody>
      </p:sp>
      <p:sp>
        <p:nvSpPr>
          <p:cNvPr id="25604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ED9CC1-439A-4E17-AC0C-5DC04D53F88F}" type="slidenum">
              <a:rPr lang="ru-RU" smtClean="0"/>
              <a:pPr/>
              <a:t>25</a:t>
            </a:fld>
            <a:endParaRPr lang="ru-RU" smtClean="0"/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5965825" y="2057400"/>
            <a:ext cx="2339975" cy="3541713"/>
            <a:chOff x="6145800" y="1947833"/>
            <a:chExt cx="2340000" cy="3541200"/>
          </a:xfrm>
        </p:grpSpPr>
        <p:pic>
          <p:nvPicPr>
            <p:cNvPr id="28676" name="Рисунок 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45800" y="1947833"/>
              <a:ext cx="2340000" cy="1934797"/>
            </a:xfrm>
            <a:prstGeom prst="rect">
              <a:avLst/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Рисунок 6" descr="125172037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5800" y="3929033"/>
              <a:ext cx="2340000" cy="1560000"/>
            </a:xfrm>
            <a:prstGeom prst="rect">
              <a:avLst/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827088" y="109538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Arial Unicode MS" pitchFamily="2"/>
                <a:cs typeface="Arial Unicode MS" pitchFamily="2"/>
              </a:rPr>
              <a:t>СУБД ЛИНТЕР для систем реального времени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latin typeface="Arial" charset="0"/>
              </a:rPr>
              <a:t>Бортовая информационная система</a:t>
            </a:r>
          </a:p>
        </p:txBody>
      </p:sp>
      <p:sp>
        <p:nvSpPr>
          <p:cNvPr id="14339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B423A0-BFAB-4B9D-A352-4FD400E7DFFD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4341" name="Text Box 20"/>
          <p:cNvSpPr txBox="1">
            <a:spLocks noChangeArrowheads="1"/>
          </p:cNvSpPr>
          <p:nvPr/>
        </p:nvSpPr>
        <p:spPr bwMode="auto">
          <a:xfrm>
            <a:off x="304800" y="1371600"/>
            <a:ext cx="5181600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1200" b="1">
                <a:solidFill>
                  <a:srgbClr val="336699"/>
                </a:solidFill>
              </a:rPr>
              <a:t>Заказчик</a:t>
            </a:r>
            <a:r>
              <a:rPr lang="ru-RU" sz="1200" b="1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>
                <a:solidFill>
                  <a:srgbClr val="1D3354"/>
                </a:solidFill>
                <a:cs typeface="Times New Roman" pitchFamily="18" charset="0"/>
              </a:rPr>
              <a:t> </a:t>
            </a:r>
            <a:r>
              <a:rPr lang="ru-RU" sz="1200" b="1">
                <a:cs typeface="Times New Roman" pitchFamily="18" charset="0"/>
              </a:rPr>
              <a:t>ОАО «Концерн радиостроения «Вега»</a:t>
            </a:r>
          </a:p>
          <a:p>
            <a:pPr algn="just">
              <a:spcBef>
                <a:spcPct val="20000"/>
              </a:spcBef>
            </a:pPr>
            <a:r>
              <a:rPr lang="ru-RU" sz="1200" b="1">
                <a:solidFill>
                  <a:srgbClr val="336699"/>
                </a:solidFill>
              </a:rPr>
              <a:t>Местоположение</a:t>
            </a:r>
            <a:r>
              <a:rPr lang="ru-RU" sz="1200" b="1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/>
              <a:t> </a:t>
            </a:r>
            <a:r>
              <a:rPr lang="ru-RU" sz="1200">
                <a:cs typeface="Arial" charset="0"/>
              </a:rPr>
              <a:t>Россия</a:t>
            </a:r>
          </a:p>
          <a:p>
            <a:pPr algn="just">
              <a:spcBef>
                <a:spcPct val="20000"/>
              </a:spcBef>
            </a:pPr>
            <a:r>
              <a:rPr lang="ru-RU" sz="1200" b="1">
                <a:solidFill>
                  <a:srgbClr val="336699"/>
                </a:solidFill>
              </a:rPr>
              <a:t>Проект</a:t>
            </a:r>
            <a:r>
              <a:rPr lang="ru-RU" sz="1200" b="1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/>
              <a:t> Разработка подсистемы прозрачного переключения клиентских приложений при отказах узлов горячего резервирования СУБД ЛИНТЕР </a:t>
            </a:r>
            <a:endParaRPr lang="en-US" sz="1200"/>
          </a:p>
          <a:p>
            <a:pPr>
              <a:spcBef>
                <a:spcPct val="20000"/>
              </a:spcBef>
            </a:pPr>
            <a:r>
              <a:rPr lang="ru-RU" sz="1200" b="1">
                <a:solidFill>
                  <a:srgbClr val="336699"/>
                </a:solidFill>
              </a:rPr>
              <a:t>Описание проекта</a:t>
            </a:r>
            <a:r>
              <a:rPr lang="ru-RU" sz="1200" b="1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>
                <a:solidFill>
                  <a:srgbClr val="336699"/>
                </a:solidFill>
                <a:cs typeface="Times New Roman" pitchFamily="18" charset="0"/>
              </a:rPr>
              <a:t> </a:t>
            </a:r>
          </a:p>
          <a:p>
            <a:pPr algn="just">
              <a:spcBef>
                <a:spcPct val="20000"/>
              </a:spcBef>
            </a:pPr>
            <a:r>
              <a:rPr lang="ru-RU" sz="1200"/>
              <a:t>ЗАО НПП «РЕЛЭКС» сотрудничает с ОАО «Концерн радиостроения «ВЕГА» в рамках государственного контракта по ОКР «Премьер» с 2008 года. Специалистами ЗАО НПП «РЕЛЭКС» в период с 2008 по 2010 г.  выполнены работы по адаптации СУБД ЛИНТЕР для применения в функциональном программном обеспечении бортовой информационно-управляющей системы, создаваемой в рамках ОКР.</a:t>
            </a:r>
          </a:p>
          <a:p>
            <a:pPr algn="just">
              <a:spcBef>
                <a:spcPct val="20000"/>
              </a:spcBef>
            </a:pPr>
            <a:r>
              <a:rPr lang="ru-RU" sz="1200"/>
              <a:t>Начиная с 2010 года ЗАО НПП «РЕЛЭКС» в рамках ОКР «Премьер» выполняет интеграционную задачу, целью которой является обеспечение совместной работы всех функциональных модулей бортовой информационно-управляющей системы, создаваемой в рамках ОКР «Премьер», централизованного хранения и обработки информации в СУБД ЛИНТЕР.</a:t>
            </a:r>
          </a:p>
          <a:p>
            <a:pPr algn="just">
              <a:spcBef>
                <a:spcPct val="20000"/>
              </a:spcBef>
            </a:pPr>
            <a:r>
              <a:rPr lang="ru-RU" sz="1200"/>
              <a:t>По своей сути это разработка объектно-ориентированного способа представления, хранения и доступа к данным в СУБД ЛИНТЕР с передачей запросов и результатов запросов по сети в распределенной системе выполнения заданий. К вспомогательным задачам относятся создание утилит проверки целостности данных и правильности схемы в СУБД.</a:t>
            </a:r>
          </a:p>
        </p:txBody>
      </p:sp>
      <p:sp>
        <p:nvSpPr>
          <p:cNvPr id="14342" name="Rectangle 24"/>
          <p:cNvSpPr>
            <a:spLocks noChangeArrowheads="1"/>
          </p:cNvSpPr>
          <p:nvPr/>
        </p:nvSpPr>
        <p:spPr bwMode="auto">
          <a:xfrm>
            <a:off x="6629400" y="1671638"/>
            <a:ext cx="2335213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Text Box 3"/>
          <p:cNvSpPr txBox="1">
            <a:spLocks noChangeArrowheads="1"/>
          </p:cNvSpPr>
          <p:nvPr/>
        </p:nvSpPr>
        <p:spPr bwMode="auto">
          <a:xfrm>
            <a:off x="4979988" y="941388"/>
            <a:ext cx="40116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200" b="1">
                <a:solidFill>
                  <a:srgbClr val="336699"/>
                </a:solidFill>
              </a:rPr>
              <a:t>ОАО «Концерн «Вега»</a:t>
            </a:r>
            <a:r>
              <a:rPr lang="en-US" sz="2200" b="1">
                <a:solidFill>
                  <a:srgbClr val="336699"/>
                </a:solidFill>
              </a:rPr>
              <a:t> </a:t>
            </a:r>
            <a:endParaRPr lang="ru-RU" sz="2200" b="1">
              <a:solidFill>
                <a:srgbClr val="336699"/>
              </a:solidFill>
            </a:endParaRPr>
          </a:p>
        </p:txBody>
      </p:sp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5791200" y="1905000"/>
            <a:ext cx="2976563" cy="3581400"/>
            <a:chOff x="6096000" y="2209800"/>
            <a:chExt cx="2520000" cy="3034938"/>
          </a:xfrm>
        </p:grpSpPr>
        <p:pic>
          <p:nvPicPr>
            <p:cNvPr id="14345" name="Рисунок 11" descr="Вега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0" y="2209800"/>
              <a:ext cx="2520000" cy="1198942"/>
            </a:xfrm>
            <a:prstGeom prst="rect">
              <a:avLst/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346" name="Рисунок 11" descr="Вега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3352800"/>
              <a:ext cx="2520000" cy="1891938"/>
            </a:xfrm>
            <a:prstGeom prst="rect">
              <a:avLst/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latin typeface="Arial" charset="0"/>
              </a:rPr>
              <a:t>Автоматизированная информационная система</a:t>
            </a:r>
          </a:p>
        </p:txBody>
      </p:sp>
      <p:sp>
        <p:nvSpPr>
          <p:cNvPr id="15363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07CB05-4008-4CE2-A06E-11A9BD68F406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365" name="Text Box 20"/>
          <p:cNvSpPr txBox="1">
            <a:spLocks noChangeArrowheads="1"/>
          </p:cNvSpPr>
          <p:nvPr/>
        </p:nvSpPr>
        <p:spPr bwMode="auto">
          <a:xfrm>
            <a:off x="304800" y="1924050"/>
            <a:ext cx="48006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1200" b="1">
                <a:solidFill>
                  <a:srgbClr val="336699"/>
                </a:solidFill>
              </a:rPr>
              <a:t>Заказчик</a:t>
            </a:r>
            <a:r>
              <a:rPr lang="ru-RU" sz="1200" b="1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>
                <a:solidFill>
                  <a:srgbClr val="1D3354"/>
                </a:solidFill>
                <a:cs typeface="Times New Roman" pitchFamily="18" charset="0"/>
              </a:rPr>
              <a:t> </a:t>
            </a:r>
            <a:r>
              <a:rPr lang="ru-RU" sz="1200" b="1">
                <a:cs typeface="Times New Roman" pitchFamily="18" charset="0"/>
              </a:rPr>
              <a:t>Министерство экономики Московской области</a:t>
            </a:r>
          </a:p>
          <a:p>
            <a:pPr algn="just">
              <a:spcBef>
                <a:spcPct val="20000"/>
              </a:spcBef>
            </a:pPr>
            <a:r>
              <a:rPr lang="ru-RU" sz="1200" b="1">
                <a:solidFill>
                  <a:srgbClr val="336699"/>
                </a:solidFill>
              </a:rPr>
              <a:t>Местоположение</a:t>
            </a:r>
            <a:r>
              <a:rPr lang="ru-RU" sz="1200" b="1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/>
              <a:t> </a:t>
            </a:r>
            <a:r>
              <a:rPr lang="ru-RU" sz="1200">
                <a:cs typeface="Arial" charset="0"/>
              </a:rPr>
              <a:t>Россия</a:t>
            </a:r>
          </a:p>
          <a:p>
            <a:pPr>
              <a:spcBef>
                <a:spcPct val="20000"/>
              </a:spcBef>
            </a:pPr>
            <a:r>
              <a:rPr lang="ru-RU" sz="1200" b="1">
                <a:solidFill>
                  <a:srgbClr val="336699"/>
                </a:solidFill>
              </a:rPr>
              <a:t>Проект</a:t>
            </a:r>
            <a:r>
              <a:rPr lang="ru-RU" sz="1200" b="1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/>
              <a:t> Программный комплекс </a:t>
            </a:r>
            <a:br>
              <a:rPr lang="ru-RU" sz="1200"/>
            </a:br>
            <a:r>
              <a:rPr lang="ru-RU" sz="1200"/>
              <a:t>«Автоматизированная информационная система - 14М» (АИС-14М) </a:t>
            </a:r>
            <a:endParaRPr lang="en-US" sz="1200"/>
          </a:p>
          <a:p>
            <a:pPr>
              <a:spcBef>
                <a:spcPct val="20000"/>
              </a:spcBef>
            </a:pPr>
            <a:r>
              <a:rPr lang="ru-RU" sz="1200" b="1">
                <a:solidFill>
                  <a:srgbClr val="336699"/>
                </a:solidFill>
              </a:rPr>
              <a:t>Описание проекта</a:t>
            </a:r>
            <a:r>
              <a:rPr lang="ru-RU" sz="1200" b="1">
                <a:solidFill>
                  <a:srgbClr val="336699"/>
                </a:solidFill>
                <a:cs typeface="Times New Roman" pitchFamily="18" charset="0"/>
              </a:rPr>
              <a:t>:</a:t>
            </a:r>
            <a:r>
              <a:rPr lang="ru-RU" sz="1200">
                <a:solidFill>
                  <a:srgbClr val="336699"/>
                </a:solidFill>
                <a:cs typeface="Times New Roman" pitchFamily="18" charset="0"/>
              </a:rPr>
              <a:t> </a:t>
            </a:r>
          </a:p>
          <a:p>
            <a:pPr algn="just">
              <a:spcBef>
                <a:spcPct val="20000"/>
              </a:spcBef>
            </a:pPr>
            <a:r>
              <a:rPr lang="ru-RU" sz="1200"/>
              <a:t>ЗАО НПП «РЕЛЭКС» осуществляет поставки СУБД ЛИНТЕР для АИС-14М.</a:t>
            </a:r>
            <a:endParaRPr lang="en-US" sz="1200"/>
          </a:p>
          <a:p>
            <a:pPr algn="just">
              <a:spcBef>
                <a:spcPct val="20000"/>
              </a:spcBef>
            </a:pPr>
            <a:r>
              <a:rPr lang="ru-RU" sz="1200"/>
              <a:t>Программный комплекс АИС-14М предназначен для автоматизации работ по формированию планов и заданий расчетного года в мобилизационных подразделениях центральных исполнительных органов государственной власти Московской области и органов местного самоуправления муниципальных образований Московской области.</a:t>
            </a:r>
            <a:endParaRPr lang="en-US" sz="1200"/>
          </a:p>
          <a:p>
            <a:pPr algn="just">
              <a:spcBef>
                <a:spcPct val="20000"/>
              </a:spcBef>
            </a:pPr>
            <a:r>
              <a:rPr lang="ru-RU" sz="1200"/>
              <a:t>Основной задачей комплекса является автоматизация работ по формированию и корректировке мобилизационных планов экономики Московской области и муниципальных образований Московской области на расчетный год.</a:t>
            </a: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979988" y="941388"/>
            <a:ext cx="40116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200" b="1">
                <a:solidFill>
                  <a:srgbClr val="336699"/>
                </a:solidFill>
              </a:rPr>
              <a:t>Министерство экономики Московской области</a:t>
            </a:r>
            <a:r>
              <a:rPr lang="en-US" sz="2200" b="1">
                <a:solidFill>
                  <a:srgbClr val="336699"/>
                </a:solidFill>
              </a:rPr>
              <a:t> </a:t>
            </a:r>
            <a:endParaRPr lang="ru-RU" sz="2200" b="1">
              <a:solidFill>
                <a:srgbClr val="336699"/>
              </a:solidFill>
            </a:endParaRPr>
          </a:p>
        </p:txBody>
      </p:sp>
      <p:pic>
        <p:nvPicPr>
          <p:cNvPr id="15367" name="Picture 2" descr="http://upload.wikimedia.org/wikipedia/commons/a/a0/Coat_of_Arms_of_Moscow_oblast_large_%282005_%29.pn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057400"/>
            <a:ext cx="23780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Обеспечение технологической независимости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733800" y="3276600"/>
            <a:ext cx="5257800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>
              <a:spcAft>
                <a:spcPts val="600"/>
              </a:spcAft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b="1" dirty="0" smtClean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Наличие </a:t>
            </a:r>
            <a:r>
              <a:rPr lang="ru-RU" b="1" dirty="0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внутри страны:</a:t>
            </a: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b="1" dirty="0" smtClean="0">
                <a:ea typeface="Arial Unicode MS" pitchFamily="34" charset="-128"/>
                <a:cs typeface="Arial Unicode MS" pitchFamily="34" charset="-128"/>
              </a:rPr>
              <a:t>Полного контроля над исходными кодами</a:t>
            </a:r>
            <a:endParaRPr lang="ru-RU" b="1" dirty="0">
              <a:ea typeface="Arial Unicode MS" pitchFamily="34" charset="-128"/>
              <a:cs typeface="Arial Unicode MS" pitchFamily="34" charset="-128"/>
            </a:endParaRP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b="1" dirty="0" smtClean="0">
                <a:ea typeface="Arial Unicode MS" pitchFamily="34" charset="-128"/>
                <a:cs typeface="Arial Unicode MS" pitchFamily="34" charset="-128"/>
              </a:rPr>
              <a:t>Технологий </a:t>
            </a:r>
            <a:r>
              <a:rPr lang="ru-RU" b="1" dirty="0">
                <a:ea typeface="Arial Unicode MS" pitchFamily="34" charset="-128"/>
                <a:cs typeface="Arial Unicode MS" pitchFamily="34" charset="-128"/>
              </a:rPr>
              <a:t>разработки и </a:t>
            </a:r>
            <a:r>
              <a:rPr lang="ru-RU" b="1" dirty="0" smtClean="0">
                <a:ea typeface="Arial Unicode MS" pitchFamily="34" charset="-128"/>
                <a:cs typeface="Arial Unicode MS" pitchFamily="34" charset="-128"/>
              </a:rPr>
              <a:t>сборки</a:t>
            </a: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b="1" dirty="0" smtClean="0">
                <a:ea typeface="Arial Unicode MS" pitchFamily="34" charset="-128"/>
                <a:cs typeface="Arial Unicode MS" pitchFamily="34" charset="-128"/>
              </a:rPr>
              <a:t>Зарегистрированных торговых марок и патентов</a:t>
            </a:r>
            <a:endParaRPr lang="ru-RU" b="1" dirty="0">
              <a:ea typeface="Arial Unicode MS" pitchFamily="34" charset="-128"/>
              <a:cs typeface="Arial Unicode MS" pitchFamily="34" charset="-128"/>
            </a:endParaRPr>
          </a:p>
          <a:p>
            <a:pPr marL="266700" indent="-266700" defTabSz="449263">
              <a:spcAft>
                <a:spcPts val="575"/>
              </a:spcAft>
              <a:buClr>
                <a:srgbClr val="0084D1"/>
              </a:buClr>
              <a:buSzPct val="100000"/>
              <a:buFont typeface="Arial" charset="0"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b="1" dirty="0" smtClean="0">
                <a:ea typeface="Arial Unicode MS" pitchFamily="34" charset="-128"/>
                <a:cs typeface="Arial Unicode MS" pitchFamily="34" charset="-128"/>
              </a:rPr>
              <a:t>Российских специалистов, обеспечивающих поддержку, доработку, исправление ошибок и развитие системы</a:t>
            </a:r>
            <a:endParaRPr lang="en-US" b="1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2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F90918B7-B29B-42DD-8CEE-7A24D426FADE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28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352800" y="1219200"/>
            <a:ext cx="563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449263" eaLnBrk="0" hangingPunct="0">
              <a:spcAft>
                <a:spcPts val="600"/>
              </a:spcAft>
              <a:buClr>
                <a:srgbClr val="0066CC"/>
              </a:buClr>
              <a:tabLst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2000" b="1" dirty="0"/>
              <a:t>     </a:t>
            </a:r>
            <a:r>
              <a:rPr lang="ru-RU" sz="2000" b="1" dirty="0">
                <a:solidFill>
                  <a:srgbClr val="006DB0"/>
                </a:solidFill>
                <a:ea typeface="Arial Unicode MS" pitchFamily="34" charset="-128"/>
                <a:cs typeface="Arial Unicode MS" pitchFamily="34" charset="-128"/>
              </a:rPr>
              <a:t>ЛИНТЕР БАСТИОН – единственная СУБД, которая полностью разработана в </a:t>
            </a:r>
            <a:r>
              <a:rPr lang="ru-RU" sz="2000" b="1" dirty="0" smtClean="0">
                <a:solidFill>
                  <a:srgbClr val="006DB0"/>
                </a:solidFill>
                <a:ea typeface="Arial Unicode MS" pitchFamily="34" charset="-128"/>
                <a:cs typeface="Arial Unicode MS" pitchFamily="34" charset="-128"/>
              </a:rPr>
              <a:t>России, </a:t>
            </a:r>
            <a:r>
              <a:rPr lang="ru-RU" sz="2000" b="1" dirty="0">
                <a:solidFill>
                  <a:srgbClr val="006DB0"/>
                </a:solidFill>
                <a:ea typeface="Arial Unicode MS" pitchFamily="34" charset="-128"/>
                <a:cs typeface="Arial Unicode MS" pitchFamily="34" charset="-128"/>
              </a:rPr>
              <a:t>и не имеет заимствованного </a:t>
            </a:r>
            <a:r>
              <a:rPr lang="ru-RU" sz="2000" b="1" dirty="0" smtClean="0">
                <a:solidFill>
                  <a:srgbClr val="006DB0"/>
                </a:solidFill>
                <a:ea typeface="Arial Unicode MS" pitchFamily="34" charset="-128"/>
                <a:cs typeface="Arial Unicode MS" pitchFamily="34" charset="-128"/>
              </a:rPr>
              <a:t>иностранного исходного кода</a:t>
            </a:r>
            <a:endParaRPr lang="ru-RU" sz="2000" b="1" dirty="0">
              <a:solidFill>
                <a:srgbClr val="006DB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00" y="1828800"/>
            <a:ext cx="3048000" cy="3765179"/>
            <a:chOff x="533400" y="1600200"/>
            <a:chExt cx="3048000" cy="3765179"/>
          </a:xfrm>
        </p:grpSpPr>
        <p:grpSp>
          <p:nvGrpSpPr>
            <p:cNvPr id="17" name="Группа 16"/>
            <p:cNvGrpSpPr>
              <a:grpSpLocks noChangeAspect="1"/>
            </p:cNvGrpSpPr>
            <p:nvPr/>
          </p:nvGrpSpPr>
          <p:grpSpPr>
            <a:xfrm>
              <a:off x="533400" y="1600200"/>
              <a:ext cx="3048000" cy="3765179"/>
              <a:chOff x="685800" y="1295400"/>
              <a:chExt cx="2590800" cy="3200402"/>
            </a:xfrm>
          </p:grpSpPr>
          <p:pic>
            <p:nvPicPr>
              <p:cNvPr id="15" name="Рисунок 14" descr="linter_bastion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62000" y="1295400"/>
                <a:ext cx="2042922" cy="26836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430" name="Picture 14" descr="http://ozpp.ru/netcat_files/Image/thumb_design_product-170-633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5800" y="1905001"/>
                <a:ext cx="2590800" cy="2590801"/>
              </a:xfrm>
              <a:prstGeom prst="rect">
                <a:avLst/>
              </a:prstGeom>
              <a:noFill/>
            </p:spPr>
          </p:pic>
        </p:grpSp>
        <p:pic>
          <p:nvPicPr>
            <p:cNvPr id="60432" name="Picture 16" descr="http://rossinka-sm.ru/img/Rossinka/7/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581400"/>
              <a:ext cx="423333" cy="228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"/>
          <p:cNvSpPr txBox="1">
            <a:spLocks noChangeArrowheads="1"/>
          </p:cNvSpPr>
          <p:nvPr/>
        </p:nvSpPr>
        <p:spPr bwMode="auto">
          <a:xfrm>
            <a:off x="762000" y="109538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СУБД ЛИНТЕР рекомендуют</a:t>
            </a: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609600" y="914400"/>
            <a:ext cx="3276600" cy="5056188"/>
            <a:chOff x="384" y="576"/>
            <a:chExt cx="2064" cy="3185"/>
          </a:xfrm>
        </p:grpSpPr>
        <p:pic>
          <p:nvPicPr>
            <p:cNvPr id="4301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1" y="672"/>
              <a:ext cx="981" cy="134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4301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6" y="576"/>
              <a:ext cx="970" cy="134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43016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5" y="2256"/>
              <a:ext cx="975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43017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" y="960"/>
              <a:ext cx="975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43018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73" y="992"/>
              <a:ext cx="975" cy="13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35842" name="Рисунок 12" descr="otzyvMVD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8" y="2256"/>
              <a:ext cx="962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19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35843" name="Рисунок 11" descr="otzyvVGU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4" y="1392"/>
              <a:ext cx="933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19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35845" name="Рисунок 2" descr="otzyvMVD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2" y="768"/>
              <a:ext cx="962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19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35848" name="Рисунок 6" descr="doc090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64" y="1152"/>
              <a:ext cx="973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19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43023" name="Picture 1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48" y="1536"/>
              <a:ext cx="975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35850" name="Рисунок 7" descr="doc092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" y="1968"/>
              <a:ext cx="973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19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43025" name="Picture 1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93" y="2400"/>
              <a:ext cx="975" cy="136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</p:grpSp>
      <p:sp>
        <p:nvSpPr>
          <p:cNvPr id="43012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E0426314-2B4E-4C46-BDB2-CDF2C31CE6B8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29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564063" y="974725"/>
            <a:ext cx="4275137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Министерство обороны Российской Федерации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Министерство внутренних дел России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Воронежский государственный университет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ФГУП «РФЯЦ ВНИИТФ имени академика Е.И. Забабахина»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ЗАО «СовТИГаз» (ОАО «Газпром»)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ОАО «Ангарский Электролизный Химический Комбинат» (АЭХК)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ОАО «ВНИИРА-ОВД»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ОАО «Концерн радиостроения «Вега»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ОАО «Концерн «Созвездие»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ЗАО «Софткей»</a:t>
            </a:r>
          </a:p>
          <a:p>
            <a:endParaRPr lang="ru-RU" sz="8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ЗАО «Интра»</a:t>
            </a:r>
          </a:p>
          <a:p>
            <a:pPr>
              <a:spcAft>
                <a:spcPts val="400"/>
              </a:spcAft>
            </a:pPr>
            <a:r>
              <a:rPr lang="ru-RU" sz="14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1400" b="1">
              <a:solidFill>
                <a:srgbClr val="0076BD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827088" y="109538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Группа компаний РЕЛЭКС</a:t>
            </a:r>
          </a:p>
        </p:txBody>
      </p:sp>
      <p:sp>
        <p:nvSpPr>
          <p:cNvPr id="9225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73EF47-65A5-4971-9B8C-340EB7502018}" type="slidenum">
              <a:rPr lang="ru-RU" smtClean="0"/>
              <a:pPr/>
              <a:t>3</a:t>
            </a:fld>
            <a:endParaRPr lang="ru-RU" smtClean="0"/>
          </a:p>
        </p:txBody>
      </p:sp>
      <p:grpSp>
        <p:nvGrpSpPr>
          <p:cNvPr id="15" name="Группа 14"/>
          <p:cNvGrpSpPr/>
          <p:nvPr/>
        </p:nvGrpSpPr>
        <p:grpSpPr>
          <a:xfrm>
            <a:off x="914400" y="1525588"/>
            <a:ext cx="7315200" cy="4113212"/>
            <a:chOff x="914400" y="1525588"/>
            <a:chExt cx="7315200" cy="4113212"/>
          </a:xfrm>
        </p:grpSpPr>
        <p:sp>
          <p:nvSpPr>
            <p:cNvPr id="11272" name="Line 11"/>
            <p:cNvSpPr>
              <a:spLocks noChangeShapeType="1"/>
            </p:cNvSpPr>
            <p:nvPr/>
          </p:nvSpPr>
          <p:spPr bwMode="auto">
            <a:xfrm>
              <a:off x="2614613" y="2668588"/>
              <a:ext cx="0" cy="381000"/>
            </a:xfrm>
            <a:prstGeom prst="line">
              <a:avLst/>
            </a:prstGeom>
            <a:gradFill flip="none" rotWithShape="1">
              <a:gsLst>
                <a:gs pos="74000">
                  <a:schemeClr val="bg1"/>
                </a:gs>
                <a:gs pos="1250">
                  <a:schemeClr val="bg1"/>
                </a:gs>
                <a:gs pos="9000">
                  <a:srgbClr val="E5F0F7"/>
                </a:gs>
              </a:gsLst>
              <a:lin ang="5400000" scaled="1"/>
              <a:tileRect/>
            </a:gradFill>
            <a:ln w="25400" algn="ctr">
              <a:solidFill>
                <a:srgbClr val="2A74A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/>
            </a:sp3d>
          </p:spPr>
          <p:txBody>
            <a:bodyPr wrap="none"/>
            <a:lstStyle/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lang="ru-RU" b="1" dirty="0">
                <a:solidFill>
                  <a:srgbClr val="2A74A2"/>
                </a:solidFill>
                <a:latin typeface="Arial" pitchFamily="34" charset="0"/>
              </a:endParaRPr>
            </a:p>
          </p:txBody>
        </p:sp>
        <p:sp>
          <p:nvSpPr>
            <p:cNvPr id="11273" name="Line 13"/>
            <p:cNvSpPr>
              <a:spLocks noChangeShapeType="1"/>
            </p:cNvSpPr>
            <p:nvPr/>
          </p:nvSpPr>
          <p:spPr bwMode="auto">
            <a:xfrm>
              <a:off x="6370638" y="2668588"/>
              <a:ext cx="0" cy="381000"/>
            </a:xfrm>
            <a:prstGeom prst="line">
              <a:avLst/>
            </a:prstGeom>
            <a:gradFill flip="none" rotWithShape="1">
              <a:gsLst>
                <a:gs pos="74000">
                  <a:schemeClr val="bg1"/>
                </a:gs>
                <a:gs pos="1250">
                  <a:schemeClr val="bg1"/>
                </a:gs>
                <a:gs pos="9000">
                  <a:srgbClr val="E5F0F7"/>
                </a:gs>
              </a:gsLst>
              <a:lin ang="5400000" scaled="1"/>
              <a:tileRect/>
            </a:gradFill>
            <a:ln w="25400" algn="ctr">
              <a:solidFill>
                <a:srgbClr val="2A74A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/>
            </a:sp3d>
          </p:spPr>
          <p:txBody>
            <a:bodyPr wrap="none"/>
            <a:lstStyle/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lang="ru-RU" b="1" dirty="0">
                <a:solidFill>
                  <a:srgbClr val="2A74A2"/>
                </a:solidFill>
                <a:latin typeface="Arial" pitchFamily="34" charset="0"/>
              </a:endParaRPr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914400" y="3049588"/>
              <a:ext cx="3505200" cy="2513012"/>
            </a:xfrm>
            <a:prstGeom prst="roundRect">
              <a:avLst>
                <a:gd name="adj" fmla="val 10341"/>
              </a:avLst>
            </a:prstGeom>
            <a:gradFill flip="none" rotWithShape="1">
              <a:gsLst>
                <a:gs pos="74000">
                  <a:schemeClr val="bg1"/>
                </a:gs>
                <a:gs pos="1250">
                  <a:schemeClr val="bg1"/>
                </a:gs>
                <a:gs pos="9000">
                  <a:srgbClr val="E5F0F7"/>
                </a:gs>
              </a:gsLst>
              <a:lin ang="5400000" scaled="1"/>
              <a:tileRect/>
            </a:gradFill>
            <a:ln w="25400" algn="ctr">
              <a:solidFill>
                <a:srgbClr val="2A74A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/>
            </a:sp3d>
          </p:spPr>
          <p:txBody>
            <a:bodyPr wrap="none"/>
            <a:lstStyle/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rgbClr val="2A74A2"/>
                  </a:solidFill>
                  <a:latin typeface="Arial" pitchFamily="34" charset="0"/>
                </a:rPr>
                <a:t>Разработка, внедрение </a:t>
              </a:r>
            </a:p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rgbClr val="2A74A2"/>
                  </a:solidFill>
                  <a:latin typeface="Arial" pitchFamily="34" charset="0"/>
                </a:rPr>
                <a:t>и сопровождение</a:t>
              </a:r>
            </a:p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rgbClr val="2A74A2"/>
                  </a:solidFill>
                  <a:latin typeface="Arial" pitchFamily="34" charset="0"/>
                </a:rPr>
                <a:t>тиражных программных </a:t>
              </a:r>
            </a:p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rgbClr val="2A74A2"/>
                  </a:solidFill>
                  <a:latin typeface="Arial" pitchFamily="34" charset="0"/>
                </a:rPr>
                <a:t>продуктов</a:t>
              </a:r>
            </a:p>
          </p:txBody>
        </p:sp>
        <p:sp>
          <p:nvSpPr>
            <p:cNvPr id="11269" name="Line 8"/>
            <p:cNvSpPr>
              <a:spLocks noChangeShapeType="1"/>
            </p:cNvSpPr>
            <p:nvPr/>
          </p:nvSpPr>
          <p:spPr bwMode="auto">
            <a:xfrm>
              <a:off x="4462463" y="2287588"/>
              <a:ext cx="0" cy="381000"/>
            </a:xfrm>
            <a:prstGeom prst="line">
              <a:avLst/>
            </a:prstGeom>
            <a:gradFill flip="none" rotWithShape="1">
              <a:gsLst>
                <a:gs pos="74000">
                  <a:schemeClr val="bg1"/>
                </a:gs>
                <a:gs pos="1250">
                  <a:schemeClr val="bg1"/>
                </a:gs>
                <a:gs pos="9000">
                  <a:srgbClr val="E5F0F7"/>
                </a:gs>
              </a:gsLst>
              <a:lin ang="5400000" scaled="1"/>
              <a:tileRect/>
            </a:gradFill>
            <a:ln w="25400" algn="ctr">
              <a:solidFill>
                <a:srgbClr val="2A74A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/>
            </a:sp3d>
          </p:spPr>
          <p:txBody>
            <a:bodyPr wrap="none"/>
            <a:lstStyle/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lang="ru-RU" b="1" dirty="0">
                <a:solidFill>
                  <a:srgbClr val="2A74A2"/>
                </a:solidFill>
                <a:latin typeface="Arial" pitchFamily="34" charset="0"/>
              </a:endParaRPr>
            </a:p>
          </p:txBody>
        </p:sp>
        <p:sp>
          <p:nvSpPr>
            <p:cNvPr id="11270" name="Line 9"/>
            <p:cNvSpPr>
              <a:spLocks noChangeShapeType="1"/>
            </p:cNvSpPr>
            <p:nvPr/>
          </p:nvSpPr>
          <p:spPr bwMode="auto">
            <a:xfrm>
              <a:off x="2599200" y="2667000"/>
              <a:ext cx="3780000" cy="0"/>
            </a:xfrm>
            <a:prstGeom prst="line">
              <a:avLst/>
            </a:prstGeom>
            <a:gradFill flip="none" rotWithShape="1">
              <a:gsLst>
                <a:gs pos="74000">
                  <a:schemeClr val="bg1"/>
                </a:gs>
                <a:gs pos="1250">
                  <a:schemeClr val="bg1"/>
                </a:gs>
                <a:gs pos="9000">
                  <a:srgbClr val="E5F0F7"/>
                </a:gs>
              </a:gsLst>
              <a:lin ang="5400000" scaled="1"/>
              <a:tileRect/>
            </a:gradFill>
            <a:ln w="25400" algn="ctr">
              <a:solidFill>
                <a:srgbClr val="2A74A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/>
            </a:sp3d>
          </p:spPr>
          <p:txBody>
            <a:bodyPr wrap="none"/>
            <a:lstStyle/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lang="ru-RU" b="1" dirty="0">
                <a:solidFill>
                  <a:srgbClr val="2A74A2"/>
                </a:solidFill>
                <a:latin typeface="Arial" pitchFamily="34" charset="0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4724400" y="3049588"/>
              <a:ext cx="3505200" cy="2513012"/>
            </a:xfrm>
            <a:prstGeom prst="roundRect">
              <a:avLst>
                <a:gd name="adj" fmla="val 8468"/>
              </a:avLst>
            </a:prstGeom>
            <a:gradFill flip="none" rotWithShape="1">
              <a:gsLst>
                <a:gs pos="74000">
                  <a:schemeClr val="bg1"/>
                </a:gs>
                <a:gs pos="1250">
                  <a:schemeClr val="bg1"/>
                </a:gs>
                <a:gs pos="9000">
                  <a:srgbClr val="E5F0F7"/>
                </a:gs>
              </a:gsLst>
              <a:lin ang="5400000" scaled="1"/>
              <a:tileRect/>
            </a:gradFill>
            <a:ln w="25400" algn="ctr">
              <a:solidFill>
                <a:srgbClr val="2A74A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/>
            </a:sp3d>
          </p:spPr>
          <p:txBody>
            <a:bodyPr wrap="none"/>
            <a:lstStyle/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rgbClr val="2A74A2"/>
                  </a:solidFill>
                  <a:latin typeface="Arial" pitchFamily="34" charset="0"/>
                </a:rPr>
                <a:t>Разработка, внедрение и </a:t>
              </a:r>
            </a:p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rgbClr val="2A74A2"/>
                  </a:solidFill>
                  <a:latin typeface="Arial" pitchFamily="34" charset="0"/>
                </a:rPr>
                <a:t>сопровождение </a:t>
              </a:r>
            </a:p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rgbClr val="2A74A2"/>
                  </a:solidFill>
                  <a:latin typeface="Arial" pitchFamily="34" charset="0"/>
                </a:rPr>
                <a:t>заказного программного</a:t>
              </a:r>
            </a:p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rgbClr val="2A74A2"/>
                  </a:solidFill>
                  <a:latin typeface="Arial" pitchFamily="34" charset="0"/>
                </a:rPr>
                <a:t>обеспечения</a:t>
              </a:r>
              <a:endParaRPr lang="en-US" sz="1600" b="1" dirty="0">
                <a:solidFill>
                  <a:srgbClr val="2A74A2"/>
                </a:solidFill>
                <a:latin typeface="Arial" pitchFamily="34" charset="0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auto">
            <a:xfrm>
              <a:off x="2743200" y="1525588"/>
              <a:ext cx="3733800" cy="76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99"/>
                </a:gs>
              </a:gsLst>
              <a:lin ang="5400000" scaled="1"/>
            </a:gradFill>
            <a:ln w="2540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 defTabSz="449263" eaLnBrk="0" hangingPunct="0">
                <a:buClr>
                  <a:srgbClr val="0066CC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Группа компаний РЕЛЭКС</a:t>
              </a:r>
            </a:p>
          </p:txBody>
        </p:sp>
        <p:pic>
          <p:nvPicPr>
            <p:cNvPr id="14" name="Рисунок 4" descr="all-box-linter-banner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9200" y="4303713"/>
              <a:ext cx="2895600" cy="133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50800" dir="27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9242" name="Рисунок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6800" y="4265613"/>
              <a:ext cx="3252788" cy="1220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827088" y="109538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Направления развития СУБД ЛИНТЕР</a:t>
            </a:r>
          </a:p>
        </p:txBody>
      </p:sp>
      <p:grpSp>
        <p:nvGrpSpPr>
          <p:cNvPr id="44035" name="Группа 65"/>
          <p:cNvGrpSpPr>
            <a:grpSpLocks/>
          </p:cNvGrpSpPr>
          <p:nvPr/>
        </p:nvGrpSpPr>
        <p:grpSpPr bwMode="auto">
          <a:xfrm>
            <a:off x="1350963" y="762000"/>
            <a:ext cx="1773237" cy="2254250"/>
            <a:chOff x="3332548" y="914951"/>
            <a:chExt cx="1772853" cy="2253628"/>
          </a:xfrm>
        </p:grpSpPr>
        <p:sp>
          <p:nvSpPr>
            <p:cNvPr id="44063" name="Text Box 31"/>
            <p:cNvSpPr txBox="1">
              <a:spLocks noChangeArrowheads="1"/>
            </p:cNvSpPr>
            <p:nvPr/>
          </p:nvSpPr>
          <p:spPr bwMode="auto">
            <a:xfrm>
              <a:off x="3352800" y="2631021"/>
              <a:ext cx="1622426" cy="537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ts val="563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СУБД ЛИНТЕР</a:t>
              </a:r>
              <a: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для защищённых систем</a:t>
              </a:r>
              <a:endParaRPr lang="en-US" sz="12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4064" name="Рисунок 35" descr="Unlock the Puzzle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2548" y="914951"/>
              <a:ext cx="1772853" cy="1639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036" name="Группа 49"/>
          <p:cNvGrpSpPr>
            <a:grpSpLocks/>
          </p:cNvGrpSpPr>
          <p:nvPr/>
        </p:nvGrpSpPr>
        <p:grpSpPr bwMode="auto">
          <a:xfrm>
            <a:off x="381000" y="3270250"/>
            <a:ext cx="1800225" cy="1985963"/>
            <a:chOff x="333375" y="1219200"/>
            <a:chExt cx="1800225" cy="1985860"/>
          </a:xfrm>
        </p:grpSpPr>
        <p:sp>
          <p:nvSpPr>
            <p:cNvPr id="44061" name="Text Box 33"/>
            <p:cNvSpPr txBox="1">
              <a:spLocks noChangeArrowheads="1"/>
            </p:cNvSpPr>
            <p:nvPr/>
          </p:nvSpPr>
          <p:spPr bwMode="auto">
            <a:xfrm>
              <a:off x="333375" y="2667254"/>
              <a:ext cx="1800225" cy="537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ts val="563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СУБД ЛИНТЕР</a:t>
              </a:r>
              <a: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для мобильных </a:t>
              </a:r>
              <a: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устройств</a:t>
              </a:r>
              <a:endParaRPr lang="en-US" sz="12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4062" name="Рисунок 36" descr="sonyericssonP990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1219200"/>
              <a:ext cx="1537627" cy="12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037" name="Группа 66"/>
          <p:cNvGrpSpPr>
            <a:grpSpLocks/>
          </p:cNvGrpSpPr>
          <p:nvPr/>
        </p:nvGrpSpPr>
        <p:grpSpPr bwMode="auto">
          <a:xfrm>
            <a:off x="6096000" y="1066800"/>
            <a:ext cx="1752600" cy="1931988"/>
            <a:chOff x="6858000" y="609587"/>
            <a:chExt cx="1752600" cy="1931639"/>
          </a:xfrm>
        </p:grpSpPr>
        <p:sp>
          <p:nvSpPr>
            <p:cNvPr id="44059" name="Text Box 36"/>
            <p:cNvSpPr txBox="1">
              <a:spLocks noChangeArrowheads="1"/>
            </p:cNvSpPr>
            <p:nvPr/>
          </p:nvSpPr>
          <p:spPr bwMode="auto">
            <a:xfrm>
              <a:off x="6858000" y="2003425"/>
              <a:ext cx="1752600" cy="53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ts val="563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СУБД ЛИНТЕР для ответственных применений</a:t>
              </a:r>
            </a:p>
          </p:txBody>
        </p:sp>
        <p:pic>
          <p:nvPicPr>
            <p:cNvPr id="44060" name="Рисунок 38" descr="worldbusinesspuzzle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17716" y="609587"/>
              <a:ext cx="1088084" cy="12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038" name="Группа 67"/>
          <p:cNvGrpSpPr>
            <a:grpSpLocks/>
          </p:cNvGrpSpPr>
          <p:nvPr/>
        </p:nvGrpSpPr>
        <p:grpSpPr bwMode="auto">
          <a:xfrm>
            <a:off x="7115175" y="3429000"/>
            <a:ext cx="1571625" cy="1974850"/>
            <a:chOff x="4143375" y="3809999"/>
            <a:chExt cx="1571625" cy="1974200"/>
          </a:xfrm>
        </p:grpSpPr>
        <p:sp>
          <p:nvSpPr>
            <p:cNvPr id="44057" name="Text Box 34"/>
            <p:cNvSpPr txBox="1">
              <a:spLocks noChangeArrowheads="1"/>
            </p:cNvSpPr>
            <p:nvPr/>
          </p:nvSpPr>
          <p:spPr bwMode="auto">
            <a:xfrm>
              <a:off x="4143375" y="5098754"/>
              <a:ext cx="1571625" cy="685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ts val="563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СУБД ЛИНТЕР</a:t>
              </a:r>
              <a: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для систем реального времени</a:t>
              </a:r>
            </a:p>
          </p:txBody>
        </p:sp>
        <p:pic>
          <p:nvPicPr>
            <p:cNvPr id="44058" name="Рисунок 39" descr="puzzle9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02071" y="3809999"/>
              <a:ext cx="1436355" cy="103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039" name="Группа 33"/>
          <p:cNvGrpSpPr>
            <a:grpSpLocks/>
          </p:cNvGrpSpPr>
          <p:nvPr/>
        </p:nvGrpSpPr>
        <p:grpSpPr bwMode="auto">
          <a:xfrm>
            <a:off x="2286000" y="4486275"/>
            <a:ext cx="1828800" cy="1990725"/>
            <a:chOff x="1828800" y="4724400"/>
            <a:chExt cx="1828800" cy="1990180"/>
          </a:xfrm>
        </p:grpSpPr>
        <p:pic>
          <p:nvPicPr>
            <p:cNvPr id="44055" name="Picture 2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14525" y="4724400"/>
              <a:ext cx="1590675" cy="1408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6" name="Text Box 32"/>
            <p:cNvSpPr txBox="1">
              <a:spLocks noChangeArrowheads="1"/>
            </p:cNvSpPr>
            <p:nvPr/>
          </p:nvSpPr>
          <p:spPr bwMode="auto">
            <a:xfrm>
              <a:off x="1828800" y="6324600"/>
              <a:ext cx="1828800" cy="389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ts val="563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СУБД ЛИНТЕР для </a:t>
              </a:r>
              <a: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встроенных</a:t>
              </a:r>
              <a:r>
                <a:rPr lang="en-US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систем</a:t>
              </a:r>
              <a:endParaRPr lang="en-US" sz="12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4040" name="Группа 31"/>
          <p:cNvGrpSpPr>
            <a:grpSpLocks/>
          </p:cNvGrpSpPr>
          <p:nvPr/>
        </p:nvGrpSpPr>
        <p:grpSpPr bwMode="auto">
          <a:xfrm>
            <a:off x="5181600" y="4999038"/>
            <a:ext cx="1600200" cy="1441450"/>
            <a:chOff x="5715405" y="5465948"/>
            <a:chExt cx="1599795" cy="1441297"/>
          </a:xfrm>
        </p:grpSpPr>
        <p:sp>
          <p:nvSpPr>
            <p:cNvPr id="44053" name="Text Box 35"/>
            <p:cNvSpPr txBox="1">
              <a:spLocks noChangeArrowheads="1"/>
            </p:cNvSpPr>
            <p:nvPr/>
          </p:nvSpPr>
          <p:spPr bwMode="auto">
            <a:xfrm>
              <a:off x="5715405" y="6517265"/>
              <a:ext cx="1599795" cy="389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ts val="563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Параллельные вычисления</a:t>
              </a:r>
            </a:p>
          </p:txBody>
        </p:sp>
        <p:pic>
          <p:nvPicPr>
            <p:cNvPr id="44054" name="Picture 2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91181" y="5465948"/>
              <a:ext cx="1371619" cy="63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041" name="Рисунок 38" descr="all-box-linter-banner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2881313"/>
            <a:ext cx="34290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42" name="Группа 45"/>
          <p:cNvGrpSpPr>
            <a:grpSpLocks/>
          </p:cNvGrpSpPr>
          <p:nvPr/>
        </p:nvGrpSpPr>
        <p:grpSpPr bwMode="auto">
          <a:xfrm>
            <a:off x="3810000" y="1135063"/>
            <a:ext cx="1600200" cy="1733550"/>
            <a:chOff x="3733800" y="762000"/>
            <a:chExt cx="1599795" cy="1732870"/>
          </a:xfrm>
        </p:grpSpPr>
        <p:sp>
          <p:nvSpPr>
            <p:cNvPr id="44051" name="Text Box 35"/>
            <p:cNvSpPr txBox="1">
              <a:spLocks noChangeArrowheads="1"/>
            </p:cNvSpPr>
            <p:nvPr/>
          </p:nvSpPr>
          <p:spPr bwMode="auto">
            <a:xfrm>
              <a:off x="3733800" y="2105024"/>
              <a:ext cx="1599795" cy="389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ts val="563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>
                  <a:solidFill>
                    <a:srgbClr val="0076BD"/>
                  </a:solidFill>
                  <a:ea typeface="Arial Unicode MS" pitchFamily="34" charset="-128"/>
                  <a:cs typeface="Arial Unicode MS" pitchFamily="34" charset="-128"/>
                </a:rPr>
                <a:t>Облачные вычисления</a:t>
              </a:r>
            </a:p>
          </p:txBody>
        </p:sp>
        <p:pic>
          <p:nvPicPr>
            <p:cNvPr id="44052" name="Picture 3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86200" y="762000"/>
              <a:ext cx="1295400" cy="103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Овал 24"/>
          <p:cNvSpPr/>
          <p:nvPr/>
        </p:nvSpPr>
        <p:spPr>
          <a:xfrm>
            <a:off x="1371600" y="838200"/>
            <a:ext cx="1598613" cy="159861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28625" y="3055938"/>
            <a:ext cx="1598613" cy="15986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381250" y="4397375"/>
            <a:ext cx="1598613" cy="159861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105400" y="4411663"/>
            <a:ext cx="1598613" cy="15986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088188" y="3062288"/>
            <a:ext cx="1598612" cy="15986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811588" y="838200"/>
            <a:ext cx="1598612" cy="159861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172200" y="838200"/>
            <a:ext cx="1598613" cy="159861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050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ECF0D08E-B576-4B49-807C-85D6A35BE5C1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30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562600" y="5181600"/>
            <a:ext cx="3200400" cy="13716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www.relex.ru</a:t>
            </a:r>
          </a:p>
          <a:p>
            <a:pPr eaLnBrk="1" hangingPunct="1"/>
            <a:r>
              <a:rPr lang="en-US" smtClean="0">
                <a:latin typeface="Arial" charset="0"/>
              </a:rPr>
              <a:t>www.linter.ru</a:t>
            </a:r>
          </a:p>
          <a:p>
            <a:pPr eaLnBrk="1" hangingPunct="1"/>
            <a:r>
              <a:rPr lang="en-US" smtClean="0">
                <a:latin typeface="Arial" charset="0"/>
              </a:rPr>
              <a:t>market@relex.ru</a:t>
            </a:r>
          </a:p>
        </p:txBody>
      </p:sp>
      <p:sp>
        <p:nvSpPr>
          <p:cNvPr id="45059" name="Заголовок 5"/>
          <p:cNvSpPr>
            <a:spLocks noGrp="1"/>
          </p:cNvSpPr>
          <p:nvPr>
            <p:ph type="ctrTitle"/>
          </p:nvPr>
        </p:nvSpPr>
        <p:spPr>
          <a:xfrm>
            <a:off x="1143000" y="2339975"/>
            <a:ext cx="7772400" cy="1927225"/>
          </a:xfrm>
        </p:spPr>
        <p:txBody>
          <a:bodyPr/>
          <a:lstStyle/>
          <a:p>
            <a:pPr eaLnBrk="1" hangingPunct="1"/>
            <a:r>
              <a:rPr lang="ru-RU" smtClean="0">
                <a:effectLst/>
                <a:latin typeface="Arial" charset="0"/>
              </a:rPr>
              <a:t>Спасибо за внимание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827088" y="109538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Группа компаний РЕЛЭКС</a:t>
            </a:r>
          </a:p>
        </p:txBody>
      </p:sp>
      <p:sp>
        <p:nvSpPr>
          <p:cNvPr id="10243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C0A374-E491-407F-8743-CBC5F7992201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2209800"/>
            <a:ext cx="39481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системы хранения и обработки данных</a:t>
            </a:r>
          </a:p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информационно-аналитические системы</a:t>
            </a:r>
          </a:p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системы управления проектами </a:t>
            </a:r>
          </a:p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системы управления жизненным циклом</a:t>
            </a:r>
          </a:p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бортовые системы</a:t>
            </a:r>
          </a:p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медицинские системы</a:t>
            </a:r>
          </a:p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мобильные приложения</a:t>
            </a:r>
          </a:p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финансово-экономическое программное обеспечение</a:t>
            </a:r>
          </a:p>
          <a:p>
            <a:pPr marL="261938" indent="-261938" defTabSz="449263">
              <a:lnSpc>
                <a:spcPct val="90000"/>
              </a:lnSpc>
              <a:spcBef>
                <a:spcPts val="600"/>
              </a:spcBef>
              <a:buClr>
                <a:srgbClr val="0084D1"/>
              </a:buClr>
              <a:buFontTx/>
              <a:buChar char="•"/>
              <a:tabLst>
                <a:tab pos="261938" algn="l"/>
                <a:tab pos="709613" algn="l"/>
                <a:tab pos="1157288" algn="l"/>
                <a:tab pos="1608138" algn="l"/>
                <a:tab pos="2055813" algn="l"/>
                <a:tab pos="2506663" algn="l"/>
                <a:tab pos="2954338" algn="l"/>
                <a:tab pos="3405188" algn="l"/>
                <a:tab pos="3852863" algn="l"/>
                <a:tab pos="4303713" algn="l"/>
                <a:tab pos="4751388" algn="l"/>
                <a:tab pos="5202238" algn="l"/>
                <a:tab pos="5649913" algn="l"/>
                <a:tab pos="6100763" algn="l"/>
                <a:tab pos="6548438" algn="l"/>
                <a:tab pos="6999288" algn="l"/>
                <a:tab pos="7446963" algn="l"/>
                <a:tab pos="7897813" algn="l"/>
                <a:tab pos="8345488" algn="l"/>
                <a:tab pos="8796338" algn="l"/>
                <a:tab pos="9244013" algn="l"/>
              </a:tabLst>
              <a:defRPr/>
            </a:pPr>
            <a:r>
              <a:rPr lang="ru-RU" sz="1700" b="1" kern="0" dirty="0">
                <a:latin typeface="Arial" pitchFamily="34" charset="0"/>
              </a:rPr>
              <a:t>web-ориентированные портальные решения</a:t>
            </a: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88392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lIns="90000" tIns="46800" rIns="90000" bIns="46800"/>
          <a:lstStyle/>
          <a:p>
            <a:pPr algn="ctr" defTabSz="449263">
              <a:spcBef>
                <a:spcPts val="500"/>
              </a:spcBef>
              <a:tabLst>
                <a:tab pos="0" algn="l"/>
                <a:tab pos="446088" algn="l"/>
                <a:tab pos="895350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2700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000" b="1" dirty="0">
                <a:solidFill>
                  <a:srgbClr val="0076BD"/>
                </a:solidFill>
              </a:rPr>
              <a:t>С 1990 года специалисты РЕЛЭКС реализовали более </a:t>
            </a:r>
            <a:r>
              <a:rPr lang="en-US" sz="2000" b="1" dirty="0">
                <a:solidFill>
                  <a:srgbClr val="0076BD"/>
                </a:solidFill>
              </a:rPr>
              <a:t>30</a:t>
            </a:r>
            <a:r>
              <a:rPr lang="ru-RU" sz="2000" b="1" dirty="0">
                <a:solidFill>
                  <a:srgbClr val="0076BD"/>
                </a:solidFill>
              </a:rPr>
              <a:t>0 проектов для предприятий самых разных отраслей, среди них:</a:t>
            </a:r>
            <a:r>
              <a:rPr lang="ru-RU" dirty="0"/>
              <a:t> </a:t>
            </a:r>
          </a:p>
        </p:txBody>
      </p:sp>
      <p:grpSp>
        <p:nvGrpSpPr>
          <p:cNvPr id="2" name="Группа 16"/>
          <p:cNvGrpSpPr>
            <a:grpSpLocks/>
          </p:cNvGrpSpPr>
          <p:nvPr/>
        </p:nvGrpSpPr>
        <p:grpSpPr bwMode="auto">
          <a:xfrm>
            <a:off x="4481513" y="2286000"/>
            <a:ext cx="4357687" cy="3725863"/>
            <a:chOff x="4481513" y="2286000"/>
            <a:chExt cx="4357687" cy="3725863"/>
          </a:xfrm>
        </p:grpSpPr>
        <p:pic>
          <p:nvPicPr>
            <p:cNvPr id="1024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43800" y="2590800"/>
              <a:ext cx="1010834" cy="76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4481513" y="2286000"/>
              <a:ext cx="4357687" cy="3725863"/>
              <a:chOff x="2832" y="1248"/>
              <a:chExt cx="2745" cy="2347"/>
            </a:xfrm>
          </p:grpSpPr>
          <p:pic>
            <p:nvPicPr>
              <p:cNvPr id="10249" name="Picture 14" descr="pgp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64" y="2784"/>
                <a:ext cx="1008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0" name="Picture 12" descr="linter_multivers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72" y="1392"/>
                <a:ext cx="644" cy="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1" name="Picture 10" descr="pt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96" y="1248"/>
                <a:ext cx="1134" cy="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2" name="Picture 9" descr="nevo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416" y="1872"/>
                <a:ext cx="1161" cy="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3" name="Picture 8" descr="PACSView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1872"/>
                <a:ext cx="1134" cy="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4" name="Picture 11" descr="sotaestat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792" y="2688"/>
                <a:ext cx="705" cy="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5" name="Picture 14" descr="e-kiosk-mer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928" y="2784"/>
                <a:ext cx="864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6" name="Picture 15" descr="transinfo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888" y="1872"/>
                <a:ext cx="698" cy="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820D10-B31B-43C0-A9EB-23B3887B5A41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827088" y="109538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Патенты, сертификаты и лицензии РЕЛЭКС</a:t>
            </a:r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609600" y="974725"/>
            <a:ext cx="3306763" cy="2690813"/>
            <a:chOff x="-128258" y="2035793"/>
            <a:chExt cx="3938240" cy="3140977"/>
          </a:xfrm>
        </p:grpSpPr>
        <p:pic>
          <p:nvPicPr>
            <p:cNvPr id="11282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4843684">
              <a:off x="1877341" y="2926160"/>
              <a:ext cx="1618839" cy="2246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3268324">
              <a:off x="1802753" y="2707097"/>
              <a:ext cx="1649244" cy="2282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21" name="Рисунок 14" descr="sert_soot_6300_311018_do_20_07_10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02869">
              <a:off x="1437206" y="2358230"/>
              <a:ext cx="1665670" cy="2303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11285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42242">
              <a:off x="1253574" y="2035793"/>
              <a:ext cx="1618839" cy="2246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666882">
              <a:off x="505113" y="2083973"/>
              <a:ext cx="1648653" cy="228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24" name="Рисунок 14" descr="sert_soot_6300_311018_do_20_07_10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9501427">
              <a:off x="-128258" y="2652870"/>
              <a:ext cx="1826375" cy="25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</p:grpSp>
      <p:grpSp>
        <p:nvGrpSpPr>
          <p:cNvPr id="3" name="Группа 4"/>
          <p:cNvGrpSpPr>
            <a:grpSpLocks/>
          </p:cNvGrpSpPr>
          <p:nvPr/>
        </p:nvGrpSpPr>
        <p:grpSpPr bwMode="auto">
          <a:xfrm>
            <a:off x="5511800" y="914400"/>
            <a:ext cx="3178175" cy="2403475"/>
            <a:chOff x="5053096" y="340395"/>
            <a:chExt cx="3177828" cy="2402806"/>
          </a:xfrm>
        </p:grpSpPr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4558523">
              <a:off x="6518320" y="798886"/>
              <a:ext cx="1434701" cy="1990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27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206302">
              <a:off x="6299148" y="597498"/>
              <a:ext cx="1434943" cy="199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28" name="Picture 11" descr="patent-241742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59014">
              <a:off x="5915015" y="399117"/>
              <a:ext cx="1417482" cy="2013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29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0982070">
              <a:off x="5499135" y="340395"/>
              <a:ext cx="1434943" cy="199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30" name="Picture 11" descr="patent-241742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9529554">
              <a:off x="5053096" y="729225"/>
              <a:ext cx="1417483" cy="2013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</p:grp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2286000" y="2776538"/>
            <a:ext cx="4765675" cy="3319462"/>
            <a:chOff x="1688542" y="3348990"/>
            <a:chExt cx="4375479" cy="3030096"/>
          </a:xfrm>
        </p:grpSpPr>
        <p:pic>
          <p:nvPicPr>
            <p:cNvPr id="32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3797977" y="3898574"/>
              <a:ext cx="1896889" cy="2635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33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3925965">
              <a:off x="3777387" y="3650834"/>
              <a:ext cx="1833128" cy="2614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11273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2757155">
              <a:off x="3541065" y="3508032"/>
              <a:ext cx="1801811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1214452">
              <a:off x="2912860" y="3348990"/>
              <a:ext cx="1871457" cy="263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36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21232530">
              <a:off x="2268635" y="3348990"/>
              <a:ext cx="1897693" cy="263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37" name="Picture 1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19492419">
              <a:off x="1688542" y="3764885"/>
              <a:ext cx="1832105" cy="2614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A738CB-869C-4ABC-9F65-0E1AEB9D4929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11" name="Полилиния 1"/>
          <p:cNvSpPr/>
          <p:nvPr/>
        </p:nvSpPr>
        <p:spPr>
          <a:xfrm>
            <a:off x="827088" y="109538"/>
            <a:ext cx="77724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Arial Unicode MS" pitchFamily="2"/>
                <a:cs typeface="Arial Unicode MS" pitchFamily="2"/>
              </a:rPr>
              <a:t>СУБД ЛИНТЕР</a:t>
            </a:r>
          </a:p>
        </p:txBody>
      </p:sp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379413" y="898525"/>
            <a:ext cx="8459787" cy="5578475"/>
            <a:chOff x="379412" y="974725"/>
            <a:chExt cx="8459788" cy="5578475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9412" y="974725"/>
              <a:ext cx="8459788" cy="55784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Овал 7"/>
            <p:cNvSpPr/>
            <p:nvPr/>
          </p:nvSpPr>
          <p:spPr bwMode="auto">
            <a:xfrm>
              <a:off x="5022850" y="2179638"/>
              <a:ext cx="50800" cy="539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Овал 8"/>
            <p:cNvSpPr/>
            <p:nvPr/>
          </p:nvSpPr>
          <p:spPr bwMode="auto">
            <a:xfrm>
              <a:off x="5073650" y="2266950"/>
              <a:ext cx="52388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9"/>
            <p:cNvSpPr/>
            <p:nvPr/>
          </p:nvSpPr>
          <p:spPr bwMode="auto">
            <a:xfrm>
              <a:off x="4903788" y="2095500"/>
              <a:ext cx="52387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0"/>
            <p:cNvSpPr/>
            <p:nvPr/>
          </p:nvSpPr>
          <p:spPr bwMode="auto">
            <a:xfrm>
              <a:off x="4683125" y="1922463"/>
              <a:ext cx="50800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1"/>
            <p:cNvSpPr/>
            <p:nvPr/>
          </p:nvSpPr>
          <p:spPr bwMode="auto">
            <a:xfrm>
              <a:off x="4989513" y="2524125"/>
              <a:ext cx="49212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Овал 12"/>
            <p:cNvSpPr/>
            <p:nvPr/>
          </p:nvSpPr>
          <p:spPr bwMode="auto">
            <a:xfrm>
              <a:off x="5073650" y="2403475"/>
              <a:ext cx="52388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Овал 13"/>
            <p:cNvSpPr/>
            <p:nvPr/>
          </p:nvSpPr>
          <p:spPr bwMode="auto">
            <a:xfrm>
              <a:off x="4989513" y="2317750"/>
              <a:ext cx="49212" cy="539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Овал 14"/>
            <p:cNvSpPr/>
            <p:nvPr/>
          </p:nvSpPr>
          <p:spPr bwMode="auto">
            <a:xfrm>
              <a:off x="4903788" y="2233613"/>
              <a:ext cx="52387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5"/>
            <p:cNvSpPr/>
            <p:nvPr/>
          </p:nvSpPr>
          <p:spPr bwMode="auto">
            <a:xfrm>
              <a:off x="6007100" y="1973263"/>
              <a:ext cx="50800" cy="539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Овал 16"/>
            <p:cNvSpPr/>
            <p:nvPr/>
          </p:nvSpPr>
          <p:spPr bwMode="auto">
            <a:xfrm>
              <a:off x="5751513" y="2146300"/>
              <a:ext cx="52387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7"/>
            <p:cNvSpPr/>
            <p:nvPr/>
          </p:nvSpPr>
          <p:spPr bwMode="auto">
            <a:xfrm>
              <a:off x="5751513" y="2524125"/>
              <a:ext cx="52387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Овал 18"/>
            <p:cNvSpPr/>
            <p:nvPr/>
          </p:nvSpPr>
          <p:spPr bwMode="auto">
            <a:xfrm>
              <a:off x="5667375" y="2695575"/>
              <a:ext cx="50800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Овал 19"/>
            <p:cNvSpPr/>
            <p:nvPr/>
          </p:nvSpPr>
          <p:spPr bwMode="auto">
            <a:xfrm>
              <a:off x="6176963" y="2146300"/>
              <a:ext cx="50800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Овал 20"/>
            <p:cNvSpPr/>
            <p:nvPr/>
          </p:nvSpPr>
          <p:spPr bwMode="auto">
            <a:xfrm>
              <a:off x="5837238" y="2179638"/>
              <a:ext cx="50800" cy="539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1"/>
            <p:cNvSpPr/>
            <p:nvPr/>
          </p:nvSpPr>
          <p:spPr bwMode="auto">
            <a:xfrm>
              <a:off x="6769100" y="2438400"/>
              <a:ext cx="52388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Овал 22"/>
            <p:cNvSpPr/>
            <p:nvPr/>
          </p:nvSpPr>
          <p:spPr bwMode="auto">
            <a:xfrm>
              <a:off x="5921375" y="2352675"/>
              <a:ext cx="52388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3"/>
            <p:cNvSpPr/>
            <p:nvPr/>
          </p:nvSpPr>
          <p:spPr bwMode="auto">
            <a:xfrm>
              <a:off x="7907338" y="2782888"/>
              <a:ext cx="50800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Овал 24"/>
            <p:cNvSpPr/>
            <p:nvPr/>
          </p:nvSpPr>
          <p:spPr bwMode="auto">
            <a:xfrm>
              <a:off x="7108825" y="2403475"/>
              <a:ext cx="50800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Овал 25"/>
            <p:cNvSpPr/>
            <p:nvPr/>
          </p:nvSpPr>
          <p:spPr bwMode="auto">
            <a:xfrm>
              <a:off x="7567613" y="2576513"/>
              <a:ext cx="50800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Овал 26"/>
            <p:cNvSpPr/>
            <p:nvPr/>
          </p:nvSpPr>
          <p:spPr bwMode="auto">
            <a:xfrm>
              <a:off x="1174749" y="2352675"/>
              <a:ext cx="49213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Овал 27"/>
            <p:cNvSpPr/>
            <p:nvPr/>
          </p:nvSpPr>
          <p:spPr bwMode="auto">
            <a:xfrm>
              <a:off x="833437" y="2695575"/>
              <a:ext cx="50800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Овал 28"/>
            <p:cNvSpPr/>
            <p:nvPr/>
          </p:nvSpPr>
          <p:spPr bwMode="auto">
            <a:xfrm>
              <a:off x="1800224" y="2868613"/>
              <a:ext cx="50800" cy="523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2" name="Овал 29"/>
            <p:cNvSpPr/>
            <p:nvPr/>
          </p:nvSpPr>
          <p:spPr bwMode="auto">
            <a:xfrm>
              <a:off x="1851024" y="1801813"/>
              <a:ext cx="50800" cy="523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Овал 30"/>
            <p:cNvSpPr/>
            <p:nvPr/>
          </p:nvSpPr>
          <p:spPr bwMode="auto">
            <a:xfrm>
              <a:off x="4989513" y="2266950"/>
              <a:ext cx="49212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Овал 31"/>
            <p:cNvSpPr/>
            <p:nvPr/>
          </p:nvSpPr>
          <p:spPr bwMode="auto">
            <a:xfrm>
              <a:off x="4903788" y="2524125"/>
              <a:ext cx="52387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5" name="Овал 32"/>
            <p:cNvSpPr/>
            <p:nvPr/>
          </p:nvSpPr>
          <p:spPr bwMode="auto">
            <a:xfrm>
              <a:off x="4819650" y="2317750"/>
              <a:ext cx="50800" cy="539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6" name="Овал 33"/>
            <p:cNvSpPr/>
            <p:nvPr/>
          </p:nvSpPr>
          <p:spPr bwMode="auto">
            <a:xfrm>
              <a:off x="4478337" y="2489200"/>
              <a:ext cx="52387" cy="523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7" name="Овал 34"/>
            <p:cNvSpPr/>
            <p:nvPr/>
          </p:nvSpPr>
          <p:spPr bwMode="auto">
            <a:xfrm>
              <a:off x="4141787" y="2266950"/>
              <a:ext cx="50800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8" name="Овал 35"/>
            <p:cNvSpPr/>
            <p:nvPr/>
          </p:nvSpPr>
          <p:spPr bwMode="auto">
            <a:xfrm>
              <a:off x="5192713" y="2060575"/>
              <a:ext cx="50800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9" name="Овал 36"/>
            <p:cNvSpPr/>
            <p:nvPr/>
          </p:nvSpPr>
          <p:spPr bwMode="auto">
            <a:xfrm>
              <a:off x="5327650" y="2008188"/>
              <a:ext cx="52388" cy="523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0" name="Овал 37"/>
            <p:cNvSpPr/>
            <p:nvPr/>
          </p:nvSpPr>
          <p:spPr bwMode="auto">
            <a:xfrm>
              <a:off x="5530850" y="2782888"/>
              <a:ext cx="52388" cy="50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1" name="Овал 38"/>
            <p:cNvSpPr/>
            <p:nvPr/>
          </p:nvSpPr>
          <p:spPr bwMode="auto">
            <a:xfrm>
              <a:off x="1968499" y="2317750"/>
              <a:ext cx="52388" cy="539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2" name="Овал 39"/>
            <p:cNvSpPr/>
            <p:nvPr/>
          </p:nvSpPr>
          <p:spPr bwMode="auto">
            <a:xfrm>
              <a:off x="4476749" y="2749550"/>
              <a:ext cx="52388" cy="539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43" name="Рисунок 4" descr="all-box-linter-bann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057400"/>
            <a:ext cx="67706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b="1" kern="1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СУБД ЛИНТЕР: мифология</a:t>
            </a:r>
            <a:endParaRPr lang="ru-RU" b="1" kern="1200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9219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1FF8C5-BD7A-4EB2-BC56-3755DD365C06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038600" y="4713288"/>
            <a:ext cx="487680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4738" indent="-1074738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2A74A2"/>
                </a:solidFill>
              </a:rPr>
              <a:t>Миф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dirty="0"/>
              <a:t>«СУБД ЛИНТЕР – это академический проект, неприменимый для промышленного внедрения»</a:t>
            </a:r>
            <a:endParaRPr lang="ru-RU" sz="1600" b="1" dirty="0">
              <a:solidFill>
                <a:srgbClr val="2A74A2"/>
              </a:solidFill>
              <a:latin typeface="+mn-lt"/>
            </a:endParaRPr>
          </a:p>
        </p:txBody>
      </p:sp>
      <p:pic>
        <p:nvPicPr>
          <p:cNvPr id="9221" name="Picture 2" descr="http://ugabuga.ru/files/monsters/slav_mif/radegas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2743200" cy="4608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191000" y="1143000"/>
            <a:ext cx="457200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7675" indent="-44767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2A74A2"/>
                </a:solidFill>
              </a:rPr>
              <a:t>Миф 1: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«СУБД ЛИНТЕР – это ветка </a:t>
            </a:r>
            <a:r>
              <a:rPr lang="en-US" sz="1600" dirty="0">
                <a:solidFill>
                  <a:srgbClr val="000000"/>
                </a:solidFill>
              </a:rPr>
              <a:t>Oracle</a:t>
            </a:r>
            <a:r>
              <a:rPr lang="ru-RU" sz="1600" dirty="0">
                <a:solidFill>
                  <a:srgbClr val="000000"/>
                </a:solidFill>
              </a:rPr>
              <a:t>»</a:t>
            </a:r>
            <a:endParaRPr lang="en-US" sz="1600" b="1" dirty="0">
              <a:solidFill>
                <a:srgbClr val="2A74A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91000" y="2292350"/>
            <a:ext cx="457200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4738" indent="-1074738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2A74A2"/>
                </a:solidFill>
              </a:rPr>
              <a:t>Миф 2:</a:t>
            </a:r>
            <a:endParaRPr lang="ru-RU" sz="1600" dirty="0">
              <a:solidFill>
                <a:srgbClr val="000000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«СУБД ЛИНТЕР – это одна из ранних веток </a:t>
            </a:r>
            <a:r>
              <a:rPr lang="en-US" sz="1600" dirty="0">
                <a:solidFill>
                  <a:srgbClr val="000000"/>
                </a:solidFill>
              </a:rPr>
              <a:t>MS SQL Server</a:t>
            </a:r>
            <a:r>
              <a:rPr lang="ru-RU" sz="1600" dirty="0">
                <a:solidFill>
                  <a:srgbClr val="000000"/>
                </a:solidFill>
              </a:rPr>
              <a:t>»</a:t>
            </a:r>
            <a:endParaRPr lang="ru-RU" sz="1600" b="1" dirty="0">
              <a:solidFill>
                <a:srgbClr val="2A74A2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4191000" y="3605213"/>
            <a:ext cx="457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74738" indent="-1074738" algn="ctr">
              <a:spcBef>
                <a:spcPts val="600"/>
              </a:spcBef>
              <a:spcAft>
                <a:spcPts val="600"/>
              </a:spcAft>
              <a:tabLst>
                <a:tab pos="1074738" algn="l"/>
              </a:tabLst>
            </a:pPr>
            <a:r>
              <a:rPr lang="ru-RU" sz="1600" b="1">
                <a:solidFill>
                  <a:srgbClr val="2A74A2"/>
                </a:solidFill>
              </a:rPr>
              <a:t>Миф 3:</a:t>
            </a:r>
          </a:p>
          <a:p>
            <a:pPr marL="1074738" indent="-1074738" algn="ctr">
              <a:spcBef>
                <a:spcPts val="600"/>
              </a:spcBef>
              <a:spcAft>
                <a:spcPts val="600"/>
              </a:spcAft>
              <a:tabLst>
                <a:tab pos="1074738" algn="l"/>
              </a:tabLst>
            </a:pPr>
            <a:r>
              <a:rPr lang="ru-RU" sz="1600">
                <a:solidFill>
                  <a:srgbClr val="000000"/>
                </a:solidFill>
              </a:rPr>
              <a:t>«СУБД ЛИНТЕР – это клон </a:t>
            </a:r>
            <a:r>
              <a:rPr lang="en-US" sz="1600">
                <a:solidFill>
                  <a:srgbClr val="000000"/>
                </a:solidFill>
              </a:rPr>
              <a:t>PostgreSQL</a:t>
            </a:r>
            <a:r>
              <a:rPr lang="ru-RU" sz="1600">
                <a:solidFill>
                  <a:srgbClr val="000000"/>
                </a:solidFill>
              </a:rPr>
              <a:t>»</a:t>
            </a:r>
            <a:endParaRPr lang="ru-RU" sz="1600" b="1">
              <a:solidFill>
                <a:srgbClr val="2A74A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b="1" kern="1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СУБД ЛИНТЕР: цифры и факты</a:t>
            </a:r>
            <a:endParaRPr lang="ru-RU" b="1" kern="1200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" name="Объект 4"/>
          <p:cNvSpPr>
            <a:spLocks noGrp="1"/>
          </p:cNvSpPr>
          <p:nvPr>
            <p:ph idx="1"/>
          </p:nvPr>
        </p:nvSpPr>
        <p:spPr>
          <a:xfrm>
            <a:off x="228600" y="1828800"/>
            <a:ext cx="5410200" cy="22098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+mn-lt"/>
              </a:rPr>
              <a:t>Разрабатывается с 1980 года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+mn-lt"/>
              </a:rPr>
              <a:t>Более 30 миллионов установок по всему миру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+mn-lt"/>
              </a:rPr>
              <a:t>Комплекс средств защиты СУБД ЛИНТЕР сертифицирован с 1997 года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4 </a:t>
            </a:r>
            <a:r>
              <a:rPr lang="ru-RU" sz="1600" dirty="0" smtClean="0">
                <a:solidFill>
                  <a:schemeClr val="tx1"/>
                </a:solidFill>
                <a:latin typeface="+mn-lt"/>
              </a:rPr>
              <a:t>специализированных версии для различных рыночных сегментов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defRPr/>
            </a:pPr>
            <a:endParaRPr lang="ru-RU" sz="16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244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00800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255F32-52F2-43FD-8297-714C817B5FD6}" type="slidenum">
              <a:rPr lang="ru-RU" smtClean="0"/>
              <a:pPr/>
              <a:t>8</a:t>
            </a:fld>
            <a:endParaRPr lang="ru-RU" smtClean="0"/>
          </a:p>
        </p:txBody>
      </p:sp>
      <p:pic>
        <p:nvPicPr>
          <p:cNvPr id="10245" name="Рисунок 7" descr="all-box-linter-bann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2700" y="2198688"/>
            <a:ext cx="398780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600" y="4114800"/>
            <a:ext cx="8610600" cy="1538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7675" indent="-447675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2A74A2"/>
                </a:solidFill>
                <a:latin typeface="+mn-lt"/>
              </a:rPr>
              <a:t>№1</a:t>
            </a:r>
            <a:r>
              <a:rPr lang="ru-RU" sz="1600" dirty="0">
                <a:latin typeface="+mn-lt"/>
              </a:rPr>
              <a:t> по надёжности – </a:t>
            </a:r>
            <a:r>
              <a:rPr lang="ru-RU" sz="1600" b="1" dirty="0">
                <a:solidFill>
                  <a:srgbClr val="2A74A2"/>
                </a:solidFill>
                <a:latin typeface="+mn-lt"/>
              </a:rPr>
              <a:t>выбор </a:t>
            </a:r>
            <a:r>
              <a:rPr lang="en-US" sz="1600" b="1" dirty="0">
                <a:solidFill>
                  <a:srgbClr val="2A74A2"/>
                </a:solidFill>
                <a:latin typeface="+mn-lt"/>
              </a:rPr>
              <a:t>Sony</a:t>
            </a:r>
          </a:p>
          <a:p>
            <a:pPr marL="447675" indent="-447675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2A74A2"/>
                </a:solidFill>
                <a:latin typeface="+mn-lt"/>
              </a:rPr>
              <a:t>№1</a:t>
            </a:r>
            <a:r>
              <a:rPr lang="ru-RU" sz="1600" dirty="0">
                <a:latin typeface="+mn-lt"/>
              </a:rPr>
              <a:t> по защищённости – </a:t>
            </a:r>
            <a:r>
              <a:rPr lang="ru-RU" sz="1600" b="1" dirty="0">
                <a:solidFill>
                  <a:srgbClr val="2A74A2"/>
                </a:solidFill>
                <a:latin typeface="+mn-lt"/>
              </a:rPr>
              <a:t>выбор Министерства обороны РФ</a:t>
            </a:r>
          </a:p>
          <a:p>
            <a:pPr marL="447675" indent="-447675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2A74A2"/>
                </a:solidFill>
                <a:latin typeface="+mn-lt"/>
              </a:rPr>
              <a:t>№1</a:t>
            </a:r>
            <a:r>
              <a:rPr lang="ru-RU" sz="1600" dirty="0">
                <a:latin typeface="+mn-lt"/>
              </a:rPr>
              <a:t> для </a:t>
            </a:r>
            <a:r>
              <a:rPr lang="ru-RU" sz="1600" dirty="0" smtClean="0">
                <a:latin typeface="+mn-lt"/>
              </a:rPr>
              <a:t>АСУ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реального времени – </a:t>
            </a:r>
            <a:r>
              <a:rPr lang="ru-RU" sz="1600" b="1" dirty="0">
                <a:solidFill>
                  <a:srgbClr val="2A74A2"/>
                </a:solidFill>
                <a:latin typeface="+mn-lt"/>
              </a:rPr>
              <a:t>выбор ОАО «Сургутнефтегаз»</a:t>
            </a:r>
          </a:p>
          <a:p>
            <a:pPr marL="447675" indent="-447675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2A74A2"/>
                </a:solidFill>
                <a:latin typeface="+mn-lt"/>
              </a:rPr>
              <a:t>№1</a:t>
            </a:r>
            <a:r>
              <a:rPr lang="ru-RU" sz="1600" dirty="0">
                <a:latin typeface="+mn-lt"/>
              </a:rPr>
              <a:t> для муниципальных образований – </a:t>
            </a:r>
            <a:r>
              <a:rPr lang="ru-RU" sz="1600" b="1" dirty="0">
                <a:solidFill>
                  <a:srgbClr val="2A74A2"/>
                </a:solidFill>
                <a:latin typeface="+mn-lt"/>
              </a:rPr>
              <a:t>выбор Правительства Московской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2000" y="1077913"/>
            <a:ext cx="75438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algn="ctr">
              <a:defRPr/>
            </a:pPr>
            <a:r>
              <a:rPr lang="ru-RU" b="1" dirty="0">
                <a:solidFill>
                  <a:srgbClr val="2A74A2"/>
                </a:solidFill>
                <a:latin typeface="+mn-lt"/>
              </a:rPr>
              <a:t>Отечественная </a:t>
            </a:r>
            <a:r>
              <a:rPr lang="ru-RU" b="1" dirty="0" smtClean="0">
                <a:solidFill>
                  <a:srgbClr val="2A74A2"/>
                </a:solidFill>
                <a:latin typeface="+mn-lt"/>
              </a:rPr>
              <a:t>лицензионно чистая </a:t>
            </a:r>
            <a:r>
              <a:rPr lang="ru-RU" b="1" dirty="0">
                <a:solidFill>
                  <a:srgbClr val="2A74A2"/>
                </a:solidFill>
                <a:latin typeface="+mn-lt"/>
              </a:rPr>
              <a:t>СУБД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39"/>
          <p:cNvGrpSpPr>
            <a:grpSpLocks noChangeAspect="1"/>
          </p:cNvGrpSpPr>
          <p:nvPr/>
        </p:nvGrpSpPr>
        <p:grpSpPr bwMode="auto">
          <a:xfrm>
            <a:off x="381000" y="974725"/>
            <a:ext cx="8459788" cy="5578475"/>
            <a:chOff x="533400" y="920749"/>
            <a:chExt cx="8078787" cy="5327651"/>
          </a:xfrm>
        </p:grpSpPr>
        <p:grpSp>
          <p:nvGrpSpPr>
            <p:cNvPr id="11316" name="Группа 73"/>
            <p:cNvGrpSpPr>
              <a:grpSpLocks/>
            </p:cNvGrpSpPr>
            <p:nvPr/>
          </p:nvGrpSpPr>
          <p:grpSpPr bwMode="auto">
            <a:xfrm>
              <a:off x="533400" y="920749"/>
              <a:ext cx="8078787" cy="5327651"/>
              <a:chOff x="811213" y="1095375"/>
              <a:chExt cx="7600950" cy="4943475"/>
            </a:xfrm>
          </p:grpSpPr>
          <p:pic>
            <p:nvPicPr>
              <p:cNvPr id="11318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1213" y="1095375"/>
                <a:ext cx="7600950" cy="49434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32" name="Овал 31"/>
              <p:cNvSpPr/>
              <p:nvPr/>
            </p:nvSpPr>
            <p:spPr>
              <a:xfrm>
                <a:off x="4983249" y="2163132"/>
                <a:ext cx="45643" cy="4783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028892" y="2240506"/>
                <a:ext cx="47069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876273" y="2088572"/>
                <a:ext cx="47070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4678013" y="1935232"/>
                <a:ext cx="45643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4953295" y="2468406"/>
                <a:ext cx="44217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028892" y="2361490"/>
                <a:ext cx="47069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4953295" y="2285523"/>
                <a:ext cx="44217" cy="4783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876273" y="2210963"/>
                <a:ext cx="47070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5867578" y="1980249"/>
                <a:ext cx="45643" cy="4783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5637937" y="2133589"/>
                <a:ext cx="47070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5637937" y="2468406"/>
                <a:ext cx="47070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562342" y="2620340"/>
                <a:ext cx="45643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6020196" y="2133589"/>
                <a:ext cx="45643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5714959" y="2163132"/>
                <a:ext cx="45643" cy="4783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6552220" y="2392439"/>
                <a:ext cx="47069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5790556" y="2316472"/>
                <a:ext cx="47069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7574903" y="2697714"/>
                <a:ext cx="45643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6857456" y="2361490"/>
                <a:ext cx="45643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7269667" y="2514831"/>
                <a:ext cx="45643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1525808" y="2316472"/>
                <a:ext cx="44216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1219145" y="2620340"/>
                <a:ext cx="45643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>
                <a:off x="2087785" y="2773681"/>
                <a:ext cx="45643" cy="4642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2133428" y="1828315"/>
                <a:ext cx="45643" cy="4642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4953295" y="2240506"/>
                <a:ext cx="44217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4876273" y="2468406"/>
                <a:ext cx="47070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4800678" y="2285523"/>
                <a:ext cx="45643" cy="4783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4494015" y="2437457"/>
                <a:ext cx="47070" cy="464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4191632" y="2240506"/>
                <a:ext cx="45643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5135867" y="2057622"/>
                <a:ext cx="45643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5257106" y="2011199"/>
                <a:ext cx="47069" cy="4642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5439677" y="2697714"/>
                <a:ext cx="47069" cy="4501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2238977" y="2285523"/>
                <a:ext cx="47069" cy="4783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</p:grpSp>
        <p:sp>
          <p:nvSpPr>
            <p:cNvPr id="30" name="Овал 29"/>
            <p:cNvSpPr/>
            <p:nvPr/>
          </p:nvSpPr>
          <p:spPr bwMode="auto">
            <a:xfrm>
              <a:off x="4446207" y="2615773"/>
              <a:ext cx="50028" cy="515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827088" y="152400"/>
            <a:ext cx="777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СУБД ЛИНТЕР: внедрения</a:t>
            </a:r>
          </a:p>
        </p:txBody>
      </p:sp>
      <p:pic>
        <p:nvPicPr>
          <p:cNvPr id="11268" name="Рисунок 38" descr="all-box-linter-bann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913063"/>
            <a:ext cx="34290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3810000" y="1792288"/>
            <a:ext cx="16002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Нефте-газовая промышленность</a:t>
            </a:r>
          </a:p>
        </p:txBody>
      </p:sp>
      <p:sp>
        <p:nvSpPr>
          <p:cNvPr id="11270" name="Text Box 35"/>
          <p:cNvSpPr txBox="1">
            <a:spLocks noChangeArrowheads="1"/>
          </p:cNvSpPr>
          <p:nvPr/>
        </p:nvSpPr>
        <p:spPr bwMode="auto">
          <a:xfrm>
            <a:off x="1981200" y="1981200"/>
            <a:ext cx="16002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Электроэнергетика</a:t>
            </a:r>
          </a:p>
        </p:txBody>
      </p:sp>
      <p:sp>
        <p:nvSpPr>
          <p:cNvPr id="11271" name="Text Box 35"/>
          <p:cNvSpPr txBox="1">
            <a:spLocks noChangeArrowheads="1"/>
          </p:cNvSpPr>
          <p:nvPr/>
        </p:nvSpPr>
        <p:spPr bwMode="auto">
          <a:xfrm>
            <a:off x="6781800" y="2782888"/>
            <a:ext cx="16002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Государственные учреждения</a:t>
            </a:r>
          </a:p>
        </p:txBody>
      </p:sp>
      <p:sp>
        <p:nvSpPr>
          <p:cNvPr id="11272" name="Text Box 35"/>
          <p:cNvSpPr txBox="1">
            <a:spLocks noChangeArrowheads="1"/>
          </p:cNvSpPr>
          <p:nvPr/>
        </p:nvSpPr>
        <p:spPr bwMode="auto">
          <a:xfrm>
            <a:off x="304800" y="4267200"/>
            <a:ext cx="16002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Химическая промышленность</a:t>
            </a:r>
          </a:p>
        </p:txBody>
      </p:sp>
      <p:sp>
        <p:nvSpPr>
          <p:cNvPr id="11273" name="Text Box 35"/>
          <p:cNvSpPr txBox="1">
            <a:spLocks noChangeArrowheads="1"/>
          </p:cNvSpPr>
          <p:nvPr/>
        </p:nvSpPr>
        <p:spPr bwMode="auto">
          <a:xfrm>
            <a:off x="762000" y="2859088"/>
            <a:ext cx="16002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Атомная промышленность</a:t>
            </a:r>
          </a:p>
        </p:txBody>
      </p:sp>
      <p:sp>
        <p:nvSpPr>
          <p:cNvPr id="11274" name="Text Box 35"/>
          <p:cNvSpPr txBox="1">
            <a:spLocks noChangeArrowheads="1"/>
          </p:cNvSpPr>
          <p:nvPr/>
        </p:nvSpPr>
        <p:spPr bwMode="auto">
          <a:xfrm>
            <a:off x="838200" y="5649913"/>
            <a:ext cx="1600200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Машиностроение</a:t>
            </a:r>
          </a:p>
        </p:txBody>
      </p:sp>
      <p:sp>
        <p:nvSpPr>
          <p:cNvPr id="11275" name="Text Box 35"/>
          <p:cNvSpPr txBox="1">
            <a:spLocks noChangeArrowheads="1"/>
          </p:cNvSpPr>
          <p:nvPr/>
        </p:nvSpPr>
        <p:spPr bwMode="auto">
          <a:xfrm>
            <a:off x="2209800" y="6019800"/>
            <a:ext cx="16002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Лесная промышленность</a:t>
            </a:r>
          </a:p>
        </p:txBody>
      </p:sp>
      <p:sp>
        <p:nvSpPr>
          <p:cNvPr id="11276" name="Text Box 35"/>
          <p:cNvSpPr txBox="1">
            <a:spLocks noChangeArrowheads="1"/>
          </p:cNvSpPr>
          <p:nvPr/>
        </p:nvSpPr>
        <p:spPr bwMode="auto">
          <a:xfrm>
            <a:off x="5715000" y="6096000"/>
            <a:ext cx="16002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Транспорт и связь</a:t>
            </a:r>
          </a:p>
        </p:txBody>
      </p:sp>
      <p:sp>
        <p:nvSpPr>
          <p:cNvPr id="11277" name="Text Box 35"/>
          <p:cNvSpPr txBox="1">
            <a:spLocks noChangeArrowheads="1"/>
          </p:cNvSpPr>
          <p:nvPr/>
        </p:nvSpPr>
        <p:spPr bwMode="auto">
          <a:xfrm>
            <a:off x="6934200" y="5421313"/>
            <a:ext cx="1600200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Здравоохранение</a:t>
            </a:r>
          </a:p>
        </p:txBody>
      </p:sp>
      <p:sp>
        <p:nvSpPr>
          <p:cNvPr id="11278" name="Text Box 35"/>
          <p:cNvSpPr txBox="1">
            <a:spLocks noChangeArrowheads="1"/>
          </p:cNvSpPr>
          <p:nvPr/>
        </p:nvSpPr>
        <p:spPr bwMode="auto">
          <a:xfrm>
            <a:off x="3810000" y="6249988"/>
            <a:ext cx="1600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Финансы и банки</a:t>
            </a:r>
          </a:p>
        </p:txBody>
      </p:sp>
      <p:sp>
        <p:nvSpPr>
          <p:cNvPr id="11279" name="Text Box 35"/>
          <p:cNvSpPr txBox="1">
            <a:spLocks noChangeArrowheads="1"/>
          </p:cNvSpPr>
          <p:nvPr/>
        </p:nvSpPr>
        <p:spPr bwMode="auto">
          <a:xfrm>
            <a:off x="5562600" y="2041525"/>
            <a:ext cx="16002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Электронная промышленность</a:t>
            </a:r>
          </a:p>
        </p:txBody>
      </p:sp>
      <p:sp>
        <p:nvSpPr>
          <p:cNvPr id="11280" name="Text Box 35"/>
          <p:cNvSpPr txBox="1">
            <a:spLocks noChangeArrowheads="1"/>
          </p:cNvSpPr>
          <p:nvPr/>
        </p:nvSpPr>
        <p:spPr bwMode="auto">
          <a:xfrm>
            <a:off x="7162800" y="4125913"/>
            <a:ext cx="1600200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563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76BD"/>
                </a:solidFill>
                <a:ea typeface="Arial Unicode MS" pitchFamily="34" charset="-128"/>
                <a:cs typeface="Arial Unicode MS" pitchFamily="34" charset="-128"/>
              </a:rPr>
              <a:t>Образование</a:t>
            </a:r>
          </a:p>
        </p:txBody>
      </p:sp>
      <p:sp>
        <p:nvSpPr>
          <p:cNvPr id="64" name="Овал 63"/>
          <p:cNvSpPr/>
          <p:nvPr/>
        </p:nvSpPr>
        <p:spPr>
          <a:xfrm>
            <a:off x="1071959" y="1839119"/>
            <a:ext cx="980281" cy="980281"/>
          </a:xfrm>
          <a:prstGeom prst="ellipse">
            <a:avLst/>
          </a:prstGeom>
          <a:blipFill dpi="0" rotWithShape="1">
            <a:blip r:embed="rId4" cstate="print"/>
            <a:srcRect/>
            <a:tile tx="0" ty="8890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2291159" y="1019969"/>
            <a:ext cx="980281" cy="980281"/>
          </a:xfrm>
          <a:prstGeom prst="ellipse">
            <a:avLst/>
          </a:prstGeom>
          <a:blipFill dpi="0" rotWithShape="1">
            <a:blip r:embed="rId5" cstate="print"/>
            <a:srcRect/>
            <a:tile tx="0" ty="18415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094957" y="812006"/>
            <a:ext cx="980281" cy="980281"/>
          </a:xfrm>
          <a:prstGeom prst="ellipse">
            <a:avLst/>
          </a:prstGeom>
          <a:blipFill dpi="0" rotWithShape="1">
            <a:blip r:embed="rId6" cstate="print"/>
            <a:srcRect/>
            <a:tile tx="0" ty="14605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817394" y="1066800"/>
            <a:ext cx="980281" cy="980281"/>
          </a:xfrm>
          <a:prstGeom prst="ellipse">
            <a:avLst/>
          </a:prstGeom>
          <a:blipFill dpi="0" rotWithShape="1">
            <a:blip r:embed="rId7" cstate="print"/>
            <a:srcRect/>
            <a:tile tx="0" ty="14605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7472759" y="3135312"/>
            <a:ext cx="980281" cy="980281"/>
          </a:xfrm>
          <a:prstGeom prst="ellipse">
            <a:avLst/>
          </a:prstGeom>
          <a:blipFill dpi="0" rotWithShape="1">
            <a:blip r:embed="rId8" cstate="print"/>
            <a:srcRect/>
            <a:tile tx="0" ty="27305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244159" y="4449762"/>
            <a:ext cx="980281" cy="980281"/>
          </a:xfrm>
          <a:prstGeom prst="ellipse">
            <a:avLst/>
          </a:prstGeom>
          <a:blipFill dpi="0" rotWithShape="1">
            <a:blip r:embed="rId9" cstate="print"/>
            <a:srcRect/>
            <a:tile tx="0" ty="-635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5943600" y="5029200"/>
            <a:ext cx="980281" cy="980281"/>
          </a:xfrm>
          <a:prstGeom prst="ellipse">
            <a:avLst/>
          </a:prstGeom>
          <a:blipFill dpi="0" rotWithShape="1">
            <a:blip r:embed="rId10" cstate="print"/>
            <a:srcRect/>
            <a:tile tx="0" ty="13335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4114800" y="5181600"/>
            <a:ext cx="980281" cy="980281"/>
          </a:xfrm>
          <a:prstGeom prst="ellipse">
            <a:avLst/>
          </a:prstGeom>
          <a:blipFill dpi="0" rotWithShape="1">
            <a:blip r:embed="rId11" cstate="print"/>
            <a:srcRect/>
            <a:tile tx="0" ty="19685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502694" y="5029200"/>
            <a:ext cx="980281" cy="980281"/>
          </a:xfrm>
          <a:prstGeom prst="ellipse">
            <a:avLst/>
          </a:prstGeom>
          <a:blipFill dpi="0" rotWithShape="1">
            <a:blip r:embed="rId12" cstate="print"/>
            <a:srcRect/>
            <a:tile tx="0" ty="19050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153319" y="4679950"/>
            <a:ext cx="980281" cy="980281"/>
          </a:xfrm>
          <a:prstGeom prst="ellipse">
            <a:avLst/>
          </a:prstGeom>
          <a:blipFill dpi="0" rotWithShape="1">
            <a:blip r:embed="rId13" cstate="print"/>
            <a:srcRect/>
            <a:tile tx="0" ty="19050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614759" y="3254375"/>
            <a:ext cx="980281" cy="980281"/>
          </a:xfrm>
          <a:prstGeom prst="ellipse">
            <a:avLst/>
          </a:prstGeom>
          <a:blipFill dpi="0" rotWithShape="1">
            <a:blip r:embed="rId14" cstate="print"/>
            <a:srcRect/>
            <a:tile tx="0" ty="279400" sx="100000" sy="100000" flip="xy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31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11700B45-6C32-435C-B300-E042B9402CAA}" type="slidenum">
              <a:rPr lang="ru-RU" sz="1200" smtClean="0">
                <a:solidFill>
                  <a:srgbClr val="2A74A2"/>
                </a:solidFill>
                <a:cs typeface="Segoe UI" pitchFamily="34" charset="0"/>
              </a:rPr>
              <a:pPr algn="ctr"/>
              <a:t>9</a:t>
            </a:fld>
            <a:endParaRPr lang="ru-RU" sz="1200" smtClean="0">
              <a:solidFill>
                <a:srgbClr val="2A74A2"/>
              </a:solidFill>
              <a:cs typeface="Segoe UI" pitchFamily="34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7086600" y="1792288"/>
            <a:ext cx="979488" cy="979487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hablon_100326">
  <a:themeElements>
    <a:clrScheme name="shablon_10032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hablon_100326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ablon_10032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on_10032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on_10032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on_10032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on_10032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on_10032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on_10032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on_10032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on_10032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on_10032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on_10032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on_10032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2012_11_23_Разработка_СУБД_ЛИНТЕР_БАСТИОН_АИР</Template>
  <TotalTime>63939</TotalTime>
  <Words>2203</Words>
  <Application>Microsoft Office PowerPoint</Application>
  <PresentationFormat>Экран (4:3)</PresentationFormat>
  <Paragraphs>357</Paragraphs>
  <Slides>31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2_shablon_100326</vt:lpstr>
      <vt:lpstr>Система управления базами данных ЛИНТЕР</vt:lpstr>
      <vt:lpstr>Слайд 2</vt:lpstr>
      <vt:lpstr>Слайд 3</vt:lpstr>
      <vt:lpstr>Слайд 4</vt:lpstr>
      <vt:lpstr>Слайд 5</vt:lpstr>
      <vt:lpstr>Слайд 6</vt:lpstr>
      <vt:lpstr>СУБД ЛИНТЕР: мифология</vt:lpstr>
      <vt:lpstr>СУБД ЛИНТЕР: цифры и факты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Бортовая информационная система</vt:lpstr>
      <vt:lpstr>Автоматизированная информационная система</vt:lpstr>
      <vt:lpstr>Слайд 28</vt:lpstr>
      <vt:lpstr>Слайд 29</vt:lpstr>
      <vt:lpstr>Слайд 30</vt:lpstr>
      <vt:lpstr>Спасибо за внимание</vt:lpstr>
    </vt:vector>
  </TitlesOfParts>
  <Company>Relex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DBMS Linter</dc:title>
  <dc:creator>Maksimov</dc:creator>
  <cp:lastModifiedBy>Vitaliy Maksimov</cp:lastModifiedBy>
  <cp:revision>823</cp:revision>
  <dcterms:created xsi:type="dcterms:W3CDTF">2004-04-23T02:44:33Z</dcterms:created>
  <dcterms:modified xsi:type="dcterms:W3CDTF">2015-04-14T06:21:16Z</dcterms:modified>
</cp:coreProperties>
</file>